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18" r:id="rId3"/>
    <p:sldId id="319" r:id="rId4"/>
    <p:sldId id="317" r:id="rId5"/>
    <p:sldId id="320" r:id="rId6"/>
    <p:sldId id="321" r:id="rId7"/>
    <p:sldId id="312" r:id="rId8"/>
    <p:sldId id="267" r:id="rId9"/>
    <p:sldId id="257" r:id="rId10"/>
    <p:sldId id="260" r:id="rId11"/>
    <p:sldId id="323" r:id="rId12"/>
    <p:sldId id="261" r:id="rId13"/>
    <p:sldId id="339" r:id="rId14"/>
    <p:sldId id="302" r:id="rId15"/>
    <p:sldId id="264" r:id="rId16"/>
    <p:sldId id="341" r:id="rId17"/>
    <p:sldId id="270" r:id="rId18"/>
    <p:sldId id="289" r:id="rId19"/>
    <p:sldId id="262" r:id="rId20"/>
    <p:sldId id="271" r:id="rId21"/>
    <p:sldId id="272" r:id="rId22"/>
    <p:sldId id="328" r:id="rId23"/>
    <p:sldId id="263" r:id="rId24"/>
    <p:sldId id="279" r:id="rId25"/>
    <p:sldId id="280" r:id="rId26"/>
    <p:sldId id="305" r:id="rId27"/>
    <p:sldId id="335" r:id="rId28"/>
    <p:sldId id="282" r:id="rId29"/>
    <p:sldId id="277" r:id="rId30"/>
    <p:sldId id="283" r:id="rId31"/>
    <p:sldId id="284" r:id="rId32"/>
    <p:sldId id="285" r:id="rId33"/>
    <p:sldId id="287" r:id="rId34"/>
    <p:sldId id="288" r:id="rId35"/>
    <p:sldId id="290" r:id="rId36"/>
    <p:sldId id="291" r:id="rId37"/>
    <p:sldId id="327" r:id="rId38"/>
    <p:sldId id="340" r:id="rId39"/>
    <p:sldId id="278" r:id="rId40"/>
    <p:sldId id="292" r:id="rId41"/>
    <p:sldId id="308" r:id="rId42"/>
    <p:sldId id="314" r:id="rId43"/>
    <p:sldId id="274" r:id="rId44"/>
    <p:sldId id="281" r:id="rId45"/>
    <p:sldId id="275" r:id="rId46"/>
    <p:sldId id="276" r:id="rId47"/>
    <p:sldId id="293" r:id="rId48"/>
    <p:sldId id="294" r:id="rId49"/>
    <p:sldId id="295" r:id="rId50"/>
    <p:sldId id="296" r:id="rId51"/>
    <p:sldId id="297" r:id="rId52"/>
    <p:sldId id="298" r:id="rId53"/>
    <p:sldId id="299" r:id="rId54"/>
    <p:sldId id="300" r:id="rId55"/>
    <p:sldId id="301" r:id="rId56"/>
    <p:sldId id="336" r:id="rId57"/>
    <p:sldId id="315" r:id="rId58"/>
    <p:sldId id="338" r:id="rId59"/>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51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9" autoAdjust="0"/>
    <p:restoredTop sz="94620"/>
  </p:normalViewPr>
  <p:slideViewPr>
    <p:cSldViewPr snapToGrid="0">
      <p:cViewPr varScale="1">
        <p:scale>
          <a:sx n="106" d="100"/>
          <a:sy n="106" d="100"/>
        </p:scale>
        <p:origin x="750" y="-2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892059F-A367-8842-986B-0FB16CB03815}" type="datetimeFigureOut">
              <a:rPr lang="sv-SE" smtClean="0"/>
              <a:t>2024-10-24</a:t>
            </a:fld>
            <a:endParaRPr lang="sv-SE" dirty="0"/>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449C97EF-267D-CA47-8159-D8C9B128EF8E}" type="slidenum">
              <a:rPr lang="sv-SE" smtClean="0"/>
              <a:t>‹#›</a:t>
            </a:fld>
            <a:endParaRPr lang="sv-SE" dirty="0"/>
          </a:p>
        </p:txBody>
      </p:sp>
    </p:spTree>
    <p:extLst>
      <p:ext uri="{BB962C8B-B14F-4D97-AF65-F5344CB8AC3E}">
        <p14:creationId xmlns:p14="http://schemas.microsoft.com/office/powerpoint/2010/main" val="1241070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2400" dirty="0"/>
          </a:p>
        </p:txBody>
      </p:sp>
      <p:sp>
        <p:nvSpPr>
          <p:cNvPr id="4" name="Platshållare för bildnummer 3"/>
          <p:cNvSpPr>
            <a:spLocks noGrp="1"/>
          </p:cNvSpPr>
          <p:nvPr>
            <p:ph type="sldNum" sz="quarter" idx="5"/>
          </p:nvPr>
        </p:nvSpPr>
        <p:spPr/>
        <p:txBody>
          <a:bodyPr/>
          <a:lstStyle/>
          <a:p>
            <a:fld id="{449C97EF-267D-CA47-8159-D8C9B128EF8E}" type="slidenum">
              <a:rPr lang="sv-SE" smtClean="0"/>
              <a:t>3</a:t>
            </a:fld>
            <a:endParaRPr lang="sv-SE"/>
          </a:p>
        </p:txBody>
      </p:sp>
    </p:spTree>
    <p:extLst>
      <p:ext uri="{BB962C8B-B14F-4D97-AF65-F5344CB8AC3E}">
        <p14:creationId xmlns:p14="http://schemas.microsoft.com/office/powerpoint/2010/main" val="4029442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49C97EF-267D-CA47-8159-D8C9B128EF8E}" type="slidenum">
              <a:rPr lang="sv-SE" smtClean="0"/>
              <a:t>38</a:t>
            </a:fld>
            <a:endParaRPr lang="sv-SE" dirty="0"/>
          </a:p>
        </p:txBody>
      </p:sp>
    </p:spTree>
    <p:extLst>
      <p:ext uri="{BB962C8B-B14F-4D97-AF65-F5344CB8AC3E}">
        <p14:creationId xmlns:p14="http://schemas.microsoft.com/office/powerpoint/2010/main" val="4204953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72BEC6-1A4D-B251-44AE-0137122E754A}"/>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20075515-0730-EA21-BDDE-7974F5AC75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C729FF5-9BF1-E3D1-F6A1-EB356502522D}"/>
              </a:ext>
            </a:extLst>
          </p:cNvPr>
          <p:cNvSpPr>
            <a:spLocks noGrp="1"/>
          </p:cNvSpPr>
          <p:nvPr>
            <p:ph type="dt" sz="half" idx="10"/>
          </p:nvPr>
        </p:nvSpPr>
        <p:spPr/>
        <p:txBody>
          <a:bodyPr/>
          <a:lstStyle/>
          <a:p>
            <a:fld id="{0C0E0119-E7F8-480D-9483-8BCD16B2D490}" type="datetimeFigureOut">
              <a:rPr lang="sv-SE" smtClean="0"/>
              <a:t>2024-10-24</a:t>
            </a:fld>
            <a:endParaRPr lang="sv-SE" dirty="0"/>
          </a:p>
        </p:txBody>
      </p:sp>
      <p:sp>
        <p:nvSpPr>
          <p:cNvPr id="5" name="Platshållare för sidfot 4">
            <a:extLst>
              <a:ext uri="{FF2B5EF4-FFF2-40B4-BE49-F238E27FC236}">
                <a16:creationId xmlns:a16="http://schemas.microsoft.com/office/drawing/2014/main" id="{BF47930F-F659-51AC-DBE8-309527314E7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8D17DA12-7DAE-44F1-DD56-67E43DCA9D3B}"/>
              </a:ext>
            </a:extLst>
          </p:cNvPr>
          <p:cNvSpPr>
            <a:spLocks noGrp="1"/>
          </p:cNvSpPr>
          <p:nvPr>
            <p:ph type="sldNum" sz="quarter" idx="12"/>
          </p:nvPr>
        </p:nvSpPr>
        <p:spPr/>
        <p:txBody>
          <a:bodyPr/>
          <a:lstStyle/>
          <a:p>
            <a:fld id="{DD3CA1C5-7D87-4E7C-9642-49F0B3E45462}" type="slidenum">
              <a:rPr lang="sv-SE" smtClean="0"/>
              <a:t>‹#›</a:t>
            </a:fld>
            <a:endParaRPr lang="sv-SE" dirty="0"/>
          </a:p>
        </p:txBody>
      </p:sp>
    </p:spTree>
    <p:extLst>
      <p:ext uri="{BB962C8B-B14F-4D97-AF65-F5344CB8AC3E}">
        <p14:creationId xmlns:p14="http://schemas.microsoft.com/office/powerpoint/2010/main" val="374681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55D4A2-AC04-95EB-12CB-1654BF46E231}"/>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6436A31-B21B-C71F-6AB9-E3227847C1D3}"/>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118BD85-3051-03A9-9F8B-0A0D74BEDB65}"/>
              </a:ext>
            </a:extLst>
          </p:cNvPr>
          <p:cNvSpPr>
            <a:spLocks noGrp="1"/>
          </p:cNvSpPr>
          <p:nvPr>
            <p:ph type="dt" sz="half" idx="10"/>
          </p:nvPr>
        </p:nvSpPr>
        <p:spPr/>
        <p:txBody>
          <a:bodyPr/>
          <a:lstStyle/>
          <a:p>
            <a:fld id="{0C0E0119-E7F8-480D-9483-8BCD16B2D490}" type="datetimeFigureOut">
              <a:rPr lang="sv-SE" smtClean="0"/>
              <a:t>2024-10-24</a:t>
            </a:fld>
            <a:endParaRPr lang="sv-SE" dirty="0"/>
          </a:p>
        </p:txBody>
      </p:sp>
      <p:sp>
        <p:nvSpPr>
          <p:cNvPr id="5" name="Platshållare för sidfot 4">
            <a:extLst>
              <a:ext uri="{FF2B5EF4-FFF2-40B4-BE49-F238E27FC236}">
                <a16:creationId xmlns:a16="http://schemas.microsoft.com/office/drawing/2014/main" id="{BB30D3BD-BE1A-5742-55B1-5DCA55E347B6}"/>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90AF941D-4FB2-2A40-BF33-FE8EBAF18FBF}"/>
              </a:ext>
            </a:extLst>
          </p:cNvPr>
          <p:cNvSpPr>
            <a:spLocks noGrp="1"/>
          </p:cNvSpPr>
          <p:nvPr>
            <p:ph type="sldNum" sz="quarter" idx="12"/>
          </p:nvPr>
        </p:nvSpPr>
        <p:spPr/>
        <p:txBody>
          <a:bodyPr/>
          <a:lstStyle/>
          <a:p>
            <a:fld id="{DD3CA1C5-7D87-4E7C-9642-49F0B3E45462}" type="slidenum">
              <a:rPr lang="sv-SE" smtClean="0"/>
              <a:t>‹#›</a:t>
            </a:fld>
            <a:endParaRPr lang="sv-SE" dirty="0"/>
          </a:p>
        </p:txBody>
      </p:sp>
    </p:spTree>
    <p:extLst>
      <p:ext uri="{BB962C8B-B14F-4D97-AF65-F5344CB8AC3E}">
        <p14:creationId xmlns:p14="http://schemas.microsoft.com/office/powerpoint/2010/main" val="790204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FAC10623-C84A-0A4B-7239-DF9C54EC71A0}"/>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F5F62AE5-F9CB-C4E0-3A84-23E9815043EF}"/>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F6D74C0-E997-5F44-DAA2-F746ABCDB522}"/>
              </a:ext>
            </a:extLst>
          </p:cNvPr>
          <p:cNvSpPr>
            <a:spLocks noGrp="1"/>
          </p:cNvSpPr>
          <p:nvPr>
            <p:ph type="dt" sz="half" idx="10"/>
          </p:nvPr>
        </p:nvSpPr>
        <p:spPr/>
        <p:txBody>
          <a:bodyPr/>
          <a:lstStyle/>
          <a:p>
            <a:fld id="{0C0E0119-E7F8-480D-9483-8BCD16B2D490}" type="datetimeFigureOut">
              <a:rPr lang="sv-SE" smtClean="0"/>
              <a:t>2024-10-24</a:t>
            </a:fld>
            <a:endParaRPr lang="sv-SE" dirty="0"/>
          </a:p>
        </p:txBody>
      </p:sp>
      <p:sp>
        <p:nvSpPr>
          <p:cNvPr id="5" name="Platshållare för sidfot 4">
            <a:extLst>
              <a:ext uri="{FF2B5EF4-FFF2-40B4-BE49-F238E27FC236}">
                <a16:creationId xmlns:a16="http://schemas.microsoft.com/office/drawing/2014/main" id="{C8F4ADEC-822C-46F3-7694-77A3A08647FC}"/>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9E49496F-25D7-966D-D93A-762798C82DEE}"/>
              </a:ext>
            </a:extLst>
          </p:cNvPr>
          <p:cNvSpPr>
            <a:spLocks noGrp="1"/>
          </p:cNvSpPr>
          <p:nvPr>
            <p:ph type="sldNum" sz="quarter" idx="12"/>
          </p:nvPr>
        </p:nvSpPr>
        <p:spPr/>
        <p:txBody>
          <a:bodyPr/>
          <a:lstStyle/>
          <a:p>
            <a:fld id="{DD3CA1C5-7D87-4E7C-9642-49F0B3E45462}" type="slidenum">
              <a:rPr lang="sv-SE" smtClean="0"/>
              <a:t>‹#›</a:t>
            </a:fld>
            <a:endParaRPr lang="sv-SE" dirty="0"/>
          </a:p>
        </p:txBody>
      </p:sp>
    </p:spTree>
    <p:extLst>
      <p:ext uri="{BB962C8B-B14F-4D97-AF65-F5344CB8AC3E}">
        <p14:creationId xmlns:p14="http://schemas.microsoft.com/office/powerpoint/2010/main" val="219531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20037A-F301-6241-621D-A88BE6E92D9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C671E5F-DECF-6468-0BCB-D38FB96A8977}"/>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E3B8175-272B-EC8C-556E-D8A4CEF338C8}"/>
              </a:ext>
            </a:extLst>
          </p:cNvPr>
          <p:cNvSpPr>
            <a:spLocks noGrp="1"/>
          </p:cNvSpPr>
          <p:nvPr>
            <p:ph type="dt" sz="half" idx="10"/>
          </p:nvPr>
        </p:nvSpPr>
        <p:spPr/>
        <p:txBody>
          <a:bodyPr/>
          <a:lstStyle/>
          <a:p>
            <a:fld id="{0C0E0119-E7F8-480D-9483-8BCD16B2D490}" type="datetimeFigureOut">
              <a:rPr lang="sv-SE" smtClean="0"/>
              <a:t>2024-10-24</a:t>
            </a:fld>
            <a:endParaRPr lang="sv-SE" dirty="0"/>
          </a:p>
        </p:txBody>
      </p:sp>
      <p:sp>
        <p:nvSpPr>
          <p:cNvPr id="5" name="Platshållare för sidfot 4">
            <a:extLst>
              <a:ext uri="{FF2B5EF4-FFF2-40B4-BE49-F238E27FC236}">
                <a16:creationId xmlns:a16="http://schemas.microsoft.com/office/drawing/2014/main" id="{5F001DB0-8E59-6218-1CAA-773FAC023A14}"/>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7044DE03-2D23-A9ED-7E1C-572FCC7C6C72}"/>
              </a:ext>
            </a:extLst>
          </p:cNvPr>
          <p:cNvSpPr>
            <a:spLocks noGrp="1"/>
          </p:cNvSpPr>
          <p:nvPr>
            <p:ph type="sldNum" sz="quarter" idx="12"/>
          </p:nvPr>
        </p:nvSpPr>
        <p:spPr/>
        <p:txBody>
          <a:bodyPr/>
          <a:lstStyle/>
          <a:p>
            <a:fld id="{DD3CA1C5-7D87-4E7C-9642-49F0B3E45462}" type="slidenum">
              <a:rPr lang="sv-SE" smtClean="0"/>
              <a:t>‹#›</a:t>
            </a:fld>
            <a:endParaRPr lang="sv-SE" dirty="0"/>
          </a:p>
        </p:txBody>
      </p:sp>
    </p:spTree>
    <p:extLst>
      <p:ext uri="{BB962C8B-B14F-4D97-AF65-F5344CB8AC3E}">
        <p14:creationId xmlns:p14="http://schemas.microsoft.com/office/powerpoint/2010/main" val="3302800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502685-A618-FB7F-A099-6116926A345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26A73387-6C2E-FC04-EEDE-C42E54294A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F183120E-5B81-F4C8-5622-5D1D21F47D0F}"/>
              </a:ext>
            </a:extLst>
          </p:cNvPr>
          <p:cNvSpPr>
            <a:spLocks noGrp="1"/>
          </p:cNvSpPr>
          <p:nvPr>
            <p:ph type="dt" sz="half" idx="10"/>
          </p:nvPr>
        </p:nvSpPr>
        <p:spPr/>
        <p:txBody>
          <a:bodyPr/>
          <a:lstStyle/>
          <a:p>
            <a:fld id="{0C0E0119-E7F8-480D-9483-8BCD16B2D490}" type="datetimeFigureOut">
              <a:rPr lang="sv-SE" smtClean="0"/>
              <a:t>2024-10-24</a:t>
            </a:fld>
            <a:endParaRPr lang="sv-SE" dirty="0"/>
          </a:p>
        </p:txBody>
      </p:sp>
      <p:sp>
        <p:nvSpPr>
          <p:cNvPr id="5" name="Platshållare för sidfot 4">
            <a:extLst>
              <a:ext uri="{FF2B5EF4-FFF2-40B4-BE49-F238E27FC236}">
                <a16:creationId xmlns:a16="http://schemas.microsoft.com/office/drawing/2014/main" id="{BF7EE62B-F41A-B5A4-EDB4-D74855C2E684}"/>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E0707460-9CD8-D08D-87BD-3C33D6795F33}"/>
              </a:ext>
            </a:extLst>
          </p:cNvPr>
          <p:cNvSpPr>
            <a:spLocks noGrp="1"/>
          </p:cNvSpPr>
          <p:nvPr>
            <p:ph type="sldNum" sz="quarter" idx="12"/>
          </p:nvPr>
        </p:nvSpPr>
        <p:spPr/>
        <p:txBody>
          <a:bodyPr/>
          <a:lstStyle/>
          <a:p>
            <a:fld id="{DD3CA1C5-7D87-4E7C-9642-49F0B3E45462}" type="slidenum">
              <a:rPr lang="sv-SE" smtClean="0"/>
              <a:t>‹#›</a:t>
            </a:fld>
            <a:endParaRPr lang="sv-SE" dirty="0"/>
          </a:p>
        </p:txBody>
      </p:sp>
    </p:spTree>
    <p:extLst>
      <p:ext uri="{BB962C8B-B14F-4D97-AF65-F5344CB8AC3E}">
        <p14:creationId xmlns:p14="http://schemas.microsoft.com/office/powerpoint/2010/main" val="3251290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1D9E6B-7729-7493-BBF7-D5A3B81DC71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B18D50E-32CB-788C-C26B-D0ADD1F96AEC}"/>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2F2B47F-22F0-89AE-B167-A7A2083DDCC4}"/>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272D52D0-A589-AFC9-C034-6CEA3FE18553}"/>
              </a:ext>
            </a:extLst>
          </p:cNvPr>
          <p:cNvSpPr>
            <a:spLocks noGrp="1"/>
          </p:cNvSpPr>
          <p:nvPr>
            <p:ph type="dt" sz="half" idx="10"/>
          </p:nvPr>
        </p:nvSpPr>
        <p:spPr/>
        <p:txBody>
          <a:bodyPr/>
          <a:lstStyle/>
          <a:p>
            <a:fld id="{0C0E0119-E7F8-480D-9483-8BCD16B2D490}" type="datetimeFigureOut">
              <a:rPr lang="sv-SE" smtClean="0"/>
              <a:t>2024-10-24</a:t>
            </a:fld>
            <a:endParaRPr lang="sv-SE" dirty="0"/>
          </a:p>
        </p:txBody>
      </p:sp>
      <p:sp>
        <p:nvSpPr>
          <p:cNvPr id="6" name="Platshållare för sidfot 5">
            <a:extLst>
              <a:ext uri="{FF2B5EF4-FFF2-40B4-BE49-F238E27FC236}">
                <a16:creationId xmlns:a16="http://schemas.microsoft.com/office/drawing/2014/main" id="{05403BBD-82ED-BACD-8B0E-AC17B174C317}"/>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23640B22-C634-FDA6-7694-416D34ADD27A}"/>
              </a:ext>
            </a:extLst>
          </p:cNvPr>
          <p:cNvSpPr>
            <a:spLocks noGrp="1"/>
          </p:cNvSpPr>
          <p:nvPr>
            <p:ph type="sldNum" sz="quarter" idx="12"/>
          </p:nvPr>
        </p:nvSpPr>
        <p:spPr/>
        <p:txBody>
          <a:bodyPr/>
          <a:lstStyle/>
          <a:p>
            <a:fld id="{DD3CA1C5-7D87-4E7C-9642-49F0B3E45462}" type="slidenum">
              <a:rPr lang="sv-SE" smtClean="0"/>
              <a:t>‹#›</a:t>
            </a:fld>
            <a:endParaRPr lang="sv-SE" dirty="0"/>
          </a:p>
        </p:txBody>
      </p:sp>
    </p:spTree>
    <p:extLst>
      <p:ext uri="{BB962C8B-B14F-4D97-AF65-F5344CB8AC3E}">
        <p14:creationId xmlns:p14="http://schemas.microsoft.com/office/powerpoint/2010/main" val="1754427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EBA8B1-2801-7E70-FBC5-1C1D8EE6109F}"/>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757064DD-11E1-9A5D-8FBB-879D74FE9C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E856E008-A21A-77D5-3A8C-17BBF4D73645}"/>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ACC10134-8302-DFCE-2A3D-9282B42A2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7D344738-6261-0DC3-3F8B-E4D35455D132}"/>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81757CA0-F33C-D263-A747-9BD38B1EE4B5}"/>
              </a:ext>
            </a:extLst>
          </p:cNvPr>
          <p:cNvSpPr>
            <a:spLocks noGrp="1"/>
          </p:cNvSpPr>
          <p:nvPr>
            <p:ph type="dt" sz="half" idx="10"/>
          </p:nvPr>
        </p:nvSpPr>
        <p:spPr/>
        <p:txBody>
          <a:bodyPr/>
          <a:lstStyle/>
          <a:p>
            <a:fld id="{0C0E0119-E7F8-480D-9483-8BCD16B2D490}" type="datetimeFigureOut">
              <a:rPr lang="sv-SE" smtClean="0"/>
              <a:t>2024-10-24</a:t>
            </a:fld>
            <a:endParaRPr lang="sv-SE" dirty="0"/>
          </a:p>
        </p:txBody>
      </p:sp>
      <p:sp>
        <p:nvSpPr>
          <p:cNvPr id="8" name="Platshållare för sidfot 7">
            <a:extLst>
              <a:ext uri="{FF2B5EF4-FFF2-40B4-BE49-F238E27FC236}">
                <a16:creationId xmlns:a16="http://schemas.microsoft.com/office/drawing/2014/main" id="{A36AAD68-AAC6-C805-B669-C567F96CA2CA}"/>
              </a:ext>
            </a:extLst>
          </p:cNvPr>
          <p:cNvSpPr>
            <a:spLocks noGrp="1"/>
          </p:cNvSpPr>
          <p:nvPr>
            <p:ph type="ftr" sz="quarter" idx="11"/>
          </p:nvPr>
        </p:nvSpPr>
        <p:spPr/>
        <p:txBody>
          <a:bodyPr/>
          <a:lstStyle/>
          <a:p>
            <a:endParaRPr lang="sv-SE" dirty="0"/>
          </a:p>
        </p:txBody>
      </p:sp>
      <p:sp>
        <p:nvSpPr>
          <p:cNvPr id="9" name="Platshållare för bildnummer 8">
            <a:extLst>
              <a:ext uri="{FF2B5EF4-FFF2-40B4-BE49-F238E27FC236}">
                <a16:creationId xmlns:a16="http://schemas.microsoft.com/office/drawing/2014/main" id="{23C69FD7-33CC-D09C-A14B-89A671461EE3}"/>
              </a:ext>
            </a:extLst>
          </p:cNvPr>
          <p:cNvSpPr>
            <a:spLocks noGrp="1"/>
          </p:cNvSpPr>
          <p:nvPr>
            <p:ph type="sldNum" sz="quarter" idx="12"/>
          </p:nvPr>
        </p:nvSpPr>
        <p:spPr/>
        <p:txBody>
          <a:bodyPr/>
          <a:lstStyle/>
          <a:p>
            <a:fld id="{DD3CA1C5-7D87-4E7C-9642-49F0B3E45462}" type="slidenum">
              <a:rPr lang="sv-SE" smtClean="0"/>
              <a:t>‹#›</a:t>
            </a:fld>
            <a:endParaRPr lang="sv-SE" dirty="0"/>
          </a:p>
        </p:txBody>
      </p:sp>
    </p:spTree>
    <p:extLst>
      <p:ext uri="{BB962C8B-B14F-4D97-AF65-F5344CB8AC3E}">
        <p14:creationId xmlns:p14="http://schemas.microsoft.com/office/powerpoint/2010/main" val="1866699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123795-D8A7-C23C-7611-29A70FB8BA5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1798906-40FE-4727-261E-91860F48FB1B}"/>
              </a:ext>
            </a:extLst>
          </p:cNvPr>
          <p:cNvSpPr>
            <a:spLocks noGrp="1"/>
          </p:cNvSpPr>
          <p:nvPr>
            <p:ph type="dt" sz="half" idx="10"/>
          </p:nvPr>
        </p:nvSpPr>
        <p:spPr/>
        <p:txBody>
          <a:bodyPr/>
          <a:lstStyle/>
          <a:p>
            <a:fld id="{0C0E0119-E7F8-480D-9483-8BCD16B2D490}" type="datetimeFigureOut">
              <a:rPr lang="sv-SE" smtClean="0"/>
              <a:t>2024-10-24</a:t>
            </a:fld>
            <a:endParaRPr lang="sv-SE" dirty="0"/>
          </a:p>
        </p:txBody>
      </p:sp>
      <p:sp>
        <p:nvSpPr>
          <p:cNvPr id="4" name="Platshållare för sidfot 3">
            <a:extLst>
              <a:ext uri="{FF2B5EF4-FFF2-40B4-BE49-F238E27FC236}">
                <a16:creationId xmlns:a16="http://schemas.microsoft.com/office/drawing/2014/main" id="{263DEE0D-523D-7D38-A687-D3C4114517AD}"/>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E749FAF1-4DA8-2F13-0158-A56BEE87F6CD}"/>
              </a:ext>
            </a:extLst>
          </p:cNvPr>
          <p:cNvSpPr>
            <a:spLocks noGrp="1"/>
          </p:cNvSpPr>
          <p:nvPr>
            <p:ph type="sldNum" sz="quarter" idx="12"/>
          </p:nvPr>
        </p:nvSpPr>
        <p:spPr/>
        <p:txBody>
          <a:bodyPr/>
          <a:lstStyle/>
          <a:p>
            <a:fld id="{DD3CA1C5-7D87-4E7C-9642-49F0B3E45462}" type="slidenum">
              <a:rPr lang="sv-SE" smtClean="0"/>
              <a:t>‹#›</a:t>
            </a:fld>
            <a:endParaRPr lang="sv-SE" dirty="0"/>
          </a:p>
        </p:txBody>
      </p:sp>
    </p:spTree>
    <p:extLst>
      <p:ext uri="{BB962C8B-B14F-4D97-AF65-F5344CB8AC3E}">
        <p14:creationId xmlns:p14="http://schemas.microsoft.com/office/powerpoint/2010/main" val="2458845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3D4C20B-47A2-330A-9104-F62161EE88CB}"/>
              </a:ext>
            </a:extLst>
          </p:cNvPr>
          <p:cNvSpPr>
            <a:spLocks noGrp="1"/>
          </p:cNvSpPr>
          <p:nvPr>
            <p:ph type="dt" sz="half" idx="10"/>
          </p:nvPr>
        </p:nvSpPr>
        <p:spPr/>
        <p:txBody>
          <a:bodyPr/>
          <a:lstStyle/>
          <a:p>
            <a:fld id="{0C0E0119-E7F8-480D-9483-8BCD16B2D490}" type="datetimeFigureOut">
              <a:rPr lang="sv-SE" smtClean="0"/>
              <a:t>2024-10-24</a:t>
            </a:fld>
            <a:endParaRPr lang="sv-SE" dirty="0"/>
          </a:p>
        </p:txBody>
      </p:sp>
      <p:sp>
        <p:nvSpPr>
          <p:cNvPr id="3" name="Platshållare för sidfot 2">
            <a:extLst>
              <a:ext uri="{FF2B5EF4-FFF2-40B4-BE49-F238E27FC236}">
                <a16:creationId xmlns:a16="http://schemas.microsoft.com/office/drawing/2014/main" id="{27D58507-9689-0685-0DE1-AACB85B3975F}"/>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25D8B0A5-7C55-200B-D3D2-0E7538B324BA}"/>
              </a:ext>
            </a:extLst>
          </p:cNvPr>
          <p:cNvSpPr>
            <a:spLocks noGrp="1"/>
          </p:cNvSpPr>
          <p:nvPr>
            <p:ph type="sldNum" sz="quarter" idx="12"/>
          </p:nvPr>
        </p:nvSpPr>
        <p:spPr/>
        <p:txBody>
          <a:bodyPr/>
          <a:lstStyle/>
          <a:p>
            <a:fld id="{DD3CA1C5-7D87-4E7C-9642-49F0B3E45462}" type="slidenum">
              <a:rPr lang="sv-SE" smtClean="0"/>
              <a:t>‹#›</a:t>
            </a:fld>
            <a:endParaRPr lang="sv-SE" dirty="0"/>
          </a:p>
        </p:txBody>
      </p:sp>
    </p:spTree>
    <p:extLst>
      <p:ext uri="{BB962C8B-B14F-4D97-AF65-F5344CB8AC3E}">
        <p14:creationId xmlns:p14="http://schemas.microsoft.com/office/powerpoint/2010/main" val="240962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405C7D-7FCD-E14A-4D33-F5FECCD61327}"/>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5047F29-D5CC-6DA9-E923-4A1F23B51D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CEF0A6A1-24A2-79DA-CEED-B53286E8B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C000BC8-CAFF-EB66-3C1D-ED7D9D409EC7}"/>
              </a:ext>
            </a:extLst>
          </p:cNvPr>
          <p:cNvSpPr>
            <a:spLocks noGrp="1"/>
          </p:cNvSpPr>
          <p:nvPr>
            <p:ph type="dt" sz="half" idx="10"/>
          </p:nvPr>
        </p:nvSpPr>
        <p:spPr/>
        <p:txBody>
          <a:bodyPr/>
          <a:lstStyle/>
          <a:p>
            <a:fld id="{0C0E0119-E7F8-480D-9483-8BCD16B2D490}" type="datetimeFigureOut">
              <a:rPr lang="sv-SE" smtClean="0"/>
              <a:t>2024-10-24</a:t>
            </a:fld>
            <a:endParaRPr lang="sv-SE" dirty="0"/>
          </a:p>
        </p:txBody>
      </p:sp>
      <p:sp>
        <p:nvSpPr>
          <p:cNvPr id="6" name="Platshållare för sidfot 5">
            <a:extLst>
              <a:ext uri="{FF2B5EF4-FFF2-40B4-BE49-F238E27FC236}">
                <a16:creationId xmlns:a16="http://schemas.microsoft.com/office/drawing/2014/main" id="{01AA0F93-5CA6-6D28-81E2-10C603EF3246}"/>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892CDDCD-95C4-621F-8881-20DF7F549B66}"/>
              </a:ext>
            </a:extLst>
          </p:cNvPr>
          <p:cNvSpPr>
            <a:spLocks noGrp="1"/>
          </p:cNvSpPr>
          <p:nvPr>
            <p:ph type="sldNum" sz="quarter" idx="12"/>
          </p:nvPr>
        </p:nvSpPr>
        <p:spPr/>
        <p:txBody>
          <a:bodyPr/>
          <a:lstStyle/>
          <a:p>
            <a:fld id="{DD3CA1C5-7D87-4E7C-9642-49F0B3E45462}" type="slidenum">
              <a:rPr lang="sv-SE" smtClean="0"/>
              <a:t>‹#›</a:t>
            </a:fld>
            <a:endParaRPr lang="sv-SE" dirty="0"/>
          </a:p>
        </p:txBody>
      </p:sp>
    </p:spTree>
    <p:extLst>
      <p:ext uri="{BB962C8B-B14F-4D97-AF65-F5344CB8AC3E}">
        <p14:creationId xmlns:p14="http://schemas.microsoft.com/office/powerpoint/2010/main" val="4060657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54BA7E-14E1-085F-8E2F-CC82F696563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0063CE08-1BD6-99EB-B116-532B733904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dirty="0"/>
          </a:p>
        </p:txBody>
      </p:sp>
      <p:sp>
        <p:nvSpPr>
          <p:cNvPr id="4" name="Platshållare för text 3">
            <a:extLst>
              <a:ext uri="{FF2B5EF4-FFF2-40B4-BE49-F238E27FC236}">
                <a16:creationId xmlns:a16="http://schemas.microsoft.com/office/drawing/2014/main" id="{1FEF4B0F-CE64-FC45-7DD4-D7A9A3FB1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88C13B5A-691E-58B9-E046-F3758FA5E2FC}"/>
              </a:ext>
            </a:extLst>
          </p:cNvPr>
          <p:cNvSpPr>
            <a:spLocks noGrp="1"/>
          </p:cNvSpPr>
          <p:nvPr>
            <p:ph type="dt" sz="half" idx="10"/>
          </p:nvPr>
        </p:nvSpPr>
        <p:spPr/>
        <p:txBody>
          <a:bodyPr/>
          <a:lstStyle/>
          <a:p>
            <a:fld id="{0C0E0119-E7F8-480D-9483-8BCD16B2D490}" type="datetimeFigureOut">
              <a:rPr lang="sv-SE" smtClean="0"/>
              <a:t>2024-10-24</a:t>
            </a:fld>
            <a:endParaRPr lang="sv-SE" dirty="0"/>
          </a:p>
        </p:txBody>
      </p:sp>
      <p:sp>
        <p:nvSpPr>
          <p:cNvPr id="6" name="Platshållare för sidfot 5">
            <a:extLst>
              <a:ext uri="{FF2B5EF4-FFF2-40B4-BE49-F238E27FC236}">
                <a16:creationId xmlns:a16="http://schemas.microsoft.com/office/drawing/2014/main" id="{EF27AEFA-75B3-35D8-D35A-0E441719359C}"/>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D0F58DC0-8565-69E5-2465-B21B19507AE8}"/>
              </a:ext>
            </a:extLst>
          </p:cNvPr>
          <p:cNvSpPr>
            <a:spLocks noGrp="1"/>
          </p:cNvSpPr>
          <p:nvPr>
            <p:ph type="sldNum" sz="quarter" idx="12"/>
          </p:nvPr>
        </p:nvSpPr>
        <p:spPr/>
        <p:txBody>
          <a:bodyPr/>
          <a:lstStyle/>
          <a:p>
            <a:fld id="{DD3CA1C5-7D87-4E7C-9642-49F0B3E45462}" type="slidenum">
              <a:rPr lang="sv-SE" smtClean="0"/>
              <a:t>‹#›</a:t>
            </a:fld>
            <a:endParaRPr lang="sv-SE" dirty="0"/>
          </a:p>
        </p:txBody>
      </p:sp>
    </p:spTree>
    <p:extLst>
      <p:ext uri="{BB962C8B-B14F-4D97-AF65-F5344CB8AC3E}">
        <p14:creationId xmlns:p14="http://schemas.microsoft.com/office/powerpoint/2010/main" val="2103702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BF98AB-94A9-4195-27D7-4F7C0AE835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9652CA2-C7F2-DF66-CBF9-A04022D2C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E72D36C-0A5B-4C5D-B90D-DDCAE7B42D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0E0119-E7F8-480D-9483-8BCD16B2D490}" type="datetimeFigureOut">
              <a:rPr lang="sv-SE" smtClean="0"/>
              <a:t>2024-10-24</a:t>
            </a:fld>
            <a:endParaRPr lang="sv-SE" dirty="0"/>
          </a:p>
        </p:txBody>
      </p:sp>
      <p:sp>
        <p:nvSpPr>
          <p:cNvPr id="5" name="Platshållare för sidfot 4">
            <a:extLst>
              <a:ext uri="{FF2B5EF4-FFF2-40B4-BE49-F238E27FC236}">
                <a16:creationId xmlns:a16="http://schemas.microsoft.com/office/drawing/2014/main" id="{F4AE9F72-D20B-D006-67E4-785F90B66B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a:extLst>
              <a:ext uri="{FF2B5EF4-FFF2-40B4-BE49-F238E27FC236}">
                <a16:creationId xmlns:a16="http://schemas.microsoft.com/office/drawing/2014/main" id="{60FD3BDD-629D-A35E-9AFA-4D624F268B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CA1C5-7D87-4E7C-9642-49F0B3E45462}" type="slidenum">
              <a:rPr lang="sv-SE" smtClean="0"/>
              <a:t>‹#›</a:t>
            </a:fld>
            <a:endParaRPr lang="sv-SE" dirty="0"/>
          </a:p>
        </p:txBody>
      </p:sp>
    </p:spTree>
    <p:extLst>
      <p:ext uri="{BB962C8B-B14F-4D97-AF65-F5344CB8AC3E}">
        <p14:creationId xmlns:p14="http://schemas.microsoft.com/office/powerpoint/2010/main" val="1635678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tmp"/><Relationship Id="rId7" Type="http://schemas.openxmlformats.org/officeDocument/2006/relationships/image" Target="../media/image15.tmp"/><Relationship Id="rId2" Type="http://schemas.openxmlformats.org/officeDocument/2006/relationships/image" Target="../media/image10.tmp"/><Relationship Id="rId1" Type="http://schemas.openxmlformats.org/officeDocument/2006/relationships/slideLayout" Target="../slideLayouts/slideLayout7.xml"/><Relationship Id="rId6" Type="http://schemas.openxmlformats.org/officeDocument/2006/relationships/image" Target="../media/image14.tmp"/><Relationship Id="rId5" Type="http://schemas.openxmlformats.org/officeDocument/2006/relationships/image" Target="../media/image13.tmp"/><Relationship Id="rId4" Type="http://schemas.openxmlformats.org/officeDocument/2006/relationships/image" Target="../media/image12.tmp"/></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tmp"/></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tmp"/><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tmp"/><Relationship Id="rId5" Type="http://schemas.openxmlformats.org/officeDocument/2006/relationships/image" Target="../media/image27.tmp"/><Relationship Id="rId4" Type="http://schemas.openxmlformats.org/officeDocument/2006/relationships/image" Target="../media/image26.tmp"/></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tmp"/><Relationship Id="rId2" Type="http://schemas.openxmlformats.org/officeDocument/2006/relationships/image" Target="../media/image30.tmp"/><Relationship Id="rId1" Type="http://schemas.openxmlformats.org/officeDocument/2006/relationships/slideLayout" Target="../slideLayouts/slideLayout7.xml"/><Relationship Id="rId6" Type="http://schemas.openxmlformats.org/officeDocument/2006/relationships/image" Target="../media/image34.tmp"/><Relationship Id="rId5" Type="http://schemas.openxmlformats.org/officeDocument/2006/relationships/image" Target="../media/image33.tmp"/><Relationship Id="rId4" Type="http://schemas.openxmlformats.org/officeDocument/2006/relationships/image" Target="../media/image32.tmp"/></Relationships>
</file>

<file path=ppt/slides/_rels/slide17.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tmp"/><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tmp"/><Relationship Id="rId5" Type="http://schemas.openxmlformats.org/officeDocument/2006/relationships/image" Target="../media/image44.tmp"/><Relationship Id="rId4" Type="http://schemas.openxmlformats.org/officeDocument/2006/relationships/image" Target="../media/image43.tmp"/></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www.google.com/url?sa=i&amp;url=https://sjuntorpoab.com/portfolio/absorberande-lansor/&amp;psig=AOvVaw1xquBlJLdmY821pY1x-ZFo&amp;ust=1706335602783000&amp;source=images&amp;cd=vfe&amp;opi=89978449&amp;ved=0CBQQjhxqFwoTCOiNqtOx-oMDFQAAAAAdAAAAABAV" TargetMode="External"/><Relationship Id="rId1" Type="http://schemas.openxmlformats.org/officeDocument/2006/relationships/slideLayout" Target="../slideLayouts/slideLayout1.xml"/><Relationship Id="rId4" Type="http://schemas.openxmlformats.org/officeDocument/2006/relationships/image" Target="../media/image53.tmp"/></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tmp"/><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tmp"/><Relationship Id="rId5" Type="http://schemas.openxmlformats.org/officeDocument/2006/relationships/image" Target="../media/image59.tmp"/><Relationship Id="rId4" Type="http://schemas.openxmlformats.org/officeDocument/2006/relationships/image" Target="../media/image58.tmp"/></Relationships>
</file>

<file path=ppt/slides/_rels/slide2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tmp"/><Relationship Id="rId1" Type="http://schemas.openxmlformats.org/officeDocument/2006/relationships/slideLayout" Target="../slideLayouts/slideLayout7.xml"/><Relationship Id="rId6" Type="http://schemas.openxmlformats.org/officeDocument/2006/relationships/image" Target="../media/image66.tmp"/><Relationship Id="rId5" Type="http://schemas.openxmlformats.org/officeDocument/2006/relationships/image" Target="../media/image65.tmp"/><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tmp"/></Relationships>
</file>

<file path=ppt/slides/_rels/slide27.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image" Target="../media/image72.tmp"/><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tmp"/></Relationships>
</file>

<file path=ppt/slides/_rels/slide31.xml.rels><?xml version="1.0" encoding="UTF-8" standalone="yes"?>
<Relationships xmlns="http://schemas.openxmlformats.org/package/2006/relationships"><Relationship Id="rId3" Type="http://schemas.openxmlformats.org/officeDocument/2006/relationships/image" Target="../media/image80.tmp"/><Relationship Id="rId7" Type="http://schemas.openxmlformats.org/officeDocument/2006/relationships/image" Target="../media/image84.tmp"/><Relationship Id="rId2" Type="http://schemas.openxmlformats.org/officeDocument/2006/relationships/image" Target="../media/image79.tmp"/><Relationship Id="rId1" Type="http://schemas.openxmlformats.org/officeDocument/2006/relationships/slideLayout" Target="../slideLayouts/slideLayout7.xml"/><Relationship Id="rId6" Type="http://schemas.openxmlformats.org/officeDocument/2006/relationships/image" Target="../media/image83.tmp"/><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tmp"/><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image" Target="../media/image88.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1.tmp"/><Relationship Id="rId2" Type="http://schemas.openxmlformats.org/officeDocument/2006/relationships/image" Target="../media/image90.tmp"/><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tmp"/><Relationship Id="rId4" Type="http://schemas.openxmlformats.org/officeDocument/2006/relationships/image" Target="../media/image92.tmp"/></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2.tmp"/><Relationship Id="rId4" Type="http://schemas.openxmlformats.org/officeDocument/2006/relationships/image" Target="../media/image101.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tm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3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tmp"/><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124.jpeg"/><Relationship Id="rId4" Type="http://schemas.openxmlformats.org/officeDocument/2006/relationships/image" Target="../media/image123.tmp"/></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tmp"/><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tmp"/></Relationships>
</file>

<file path=ppt/slides/_rels/slide51.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0.tmp"/><Relationship Id="rId2" Type="http://schemas.openxmlformats.org/officeDocument/2006/relationships/image" Target="../media/image129.tmp"/><Relationship Id="rId1" Type="http://schemas.openxmlformats.org/officeDocument/2006/relationships/slideLayout" Target="../slideLayouts/slideLayout7.xml"/><Relationship Id="rId4" Type="http://schemas.openxmlformats.org/officeDocument/2006/relationships/image" Target="../media/image131.tmp"/></Relationships>
</file>

<file path=ppt/slides/_rels/slide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7.xml"/><Relationship Id="rId4" Type="http://schemas.openxmlformats.org/officeDocument/2006/relationships/image" Target="../media/image134.tmp"/></Relationships>
</file>

<file path=ppt/slides/_rels/slide54.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tmp"/><Relationship Id="rId2" Type="http://schemas.openxmlformats.org/officeDocument/2006/relationships/image" Target="../media/image135.emf"/><Relationship Id="rId1" Type="http://schemas.openxmlformats.org/officeDocument/2006/relationships/slideLayout" Target="../slideLayouts/slideLayout7.xml"/><Relationship Id="rId6" Type="http://schemas.openxmlformats.org/officeDocument/2006/relationships/image" Target="../media/image139.emf"/><Relationship Id="rId5" Type="http://schemas.openxmlformats.org/officeDocument/2006/relationships/image" Target="../media/image138.gif"/><Relationship Id="rId4" Type="http://schemas.openxmlformats.org/officeDocument/2006/relationships/image" Target="../media/image137.png"/></Relationships>
</file>

<file path=ppt/slides/_rels/slide55.xml.rels><?xml version="1.0" encoding="UTF-8" standalone="yes"?>
<Relationships xmlns="http://schemas.openxmlformats.org/package/2006/relationships"><Relationship Id="rId2" Type="http://schemas.openxmlformats.org/officeDocument/2006/relationships/image" Target="../media/image141.tmp"/><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 Id="rId4" Type="http://schemas.openxmlformats.org/officeDocument/2006/relationships/image" Target="../media/image5.tmp"/></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mailto:vice.hamnkapten@bsarken.se" TargetMode="External"/><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hyperlink" Target="mailto:ordforand@bsarken.se" TargetMode="External"/><Relationship Id="rId4" Type="http://schemas.openxmlformats.org/officeDocument/2006/relationships/image" Target="../media/image1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3993EF7B-3735-38AE-0213-3FF9D2571960}"/>
              </a:ext>
            </a:extLst>
          </p:cNvPr>
          <p:cNvSpPr txBox="1"/>
          <p:nvPr/>
        </p:nvSpPr>
        <p:spPr>
          <a:xfrm>
            <a:off x="1784480" y="1759782"/>
            <a:ext cx="8001711" cy="2126544"/>
          </a:xfrm>
          <a:prstGeom prst="rect">
            <a:avLst/>
          </a:prstGeom>
          <a:noFill/>
        </p:spPr>
        <p:txBody>
          <a:bodyPr wrap="square">
            <a:spAutoFit/>
          </a:bodyPr>
          <a:lstStyle/>
          <a:p>
            <a:pPr algn="ctr">
              <a:lnSpc>
                <a:spcPct val="107000"/>
              </a:lnSpc>
              <a:spcAft>
                <a:spcPts val="800"/>
              </a:spcAft>
            </a:pPr>
            <a:r>
              <a:rPr lang="sv-SE" sz="6000" b="1" kern="100" dirty="0">
                <a:solidFill>
                  <a:srgbClr val="00B050"/>
                </a:solidFill>
                <a:effectLst/>
                <a:latin typeface="Arial Black" panose="020B0A04020102020204" pitchFamily="34" charset="0"/>
                <a:ea typeface="Calibri" panose="020F0502020204030204" pitchFamily="34" charset="0"/>
                <a:cs typeface="Times New Roman" panose="02020603050405020304" pitchFamily="18" charset="0"/>
              </a:rPr>
              <a:t>”Miljöinformation”</a:t>
            </a:r>
          </a:p>
          <a:p>
            <a:pPr algn="ctr">
              <a:lnSpc>
                <a:spcPct val="107000"/>
              </a:lnSpc>
              <a:spcAft>
                <a:spcPts val="800"/>
              </a:spcAft>
            </a:pPr>
            <a:r>
              <a:rPr lang="sv-SE" sz="6000" b="1" kern="100" dirty="0">
                <a:solidFill>
                  <a:srgbClr val="00B050"/>
                </a:solidFill>
                <a:latin typeface="Arial Black" panose="020B0A04020102020204" pitchFamily="34" charset="0"/>
                <a:ea typeface="Calibri" panose="020F0502020204030204" pitchFamily="34" charset="0"/>
                <a:cs typeface="Times New Roman" panose="02020603050405020304" pitchFamily="18" charset="0"/>
              </a:rPr>
              <a:t>(utbildning)</a:t>
            </a:r>
            <a:r>
              <a:rPr lang="sv-SE" sz="3600" b="1" kern="100" dirty="0">
                <a:effectLst/>
                <a:latin typeface="Arial Black" panose="020B0A04020102020204" pitchFamily="34" charset="0"/>
                <a:ea typeface="Calibri" panose="020F0502020204030204" pitchFamily="34" charset="0"/>
                <a:cs typeface="Times New Roman" panose="02020603050405020304" pitchFamily="18" charset="0"/>
              </a:rPr>
              <a:t>       </a:t>
            </a:r>
            <a:endParaRPr lang="sv-SE" sz="3600" kern="100" dirty="0">
              <a:effectLst/>
              <a:latin typeface="Arial Black" panose="020B0A04020102020204" pitchFamily="34" charset="0"/>
              <a:ea typeface="Calibri" panose="020F0502020204030204" pitchFamily="34" charset="0"/>
              <a:cs typeface="Times New Roman" panose="02020603050405020304" pitchFamily="18" charset="0"/>
            </a:endParaRPr>
          </a:p>
        </p:txBody>
      </p:sp>
      <p:sp>
        <p:nvSpPr>
          <p:cNvPr id="8" name="textruta 7">
            <a:extLst>
              <a:ext uri="{FF2B5EF4-FFF2-40B4-BE49-F238E27FC236}">
                <a16:creationId xmlns:a16="http://schemas.microsoft.com/office/drawing/2014/main" id="{C6445623-6FB6-8A3E-E971-7F68BE205924}"/>
              </a:ext>
            </a:extLst>
          </p:cNvPr>
          <p:cNvSpPr txBox="1"/>
          <p:nvPr/>
        </p:nvSpPr>
        <p:spPr>
          <a:xfrm>
            <a:off x="1484790" y="719886"/>
            <a:ext cx="6094520" cy="375552"/>
          </a:xfrm>
          <a:prstGeom prst="rect">
            <a:avLst/>
          </a:prstGeom>
          <a:noFill/>
        </p:spPr>
        <p:txBody>
          <a:bodyPr wrap="square">
            <a:spAutoFit/>
          </a:bodyPr>
          <a:lstStyle/>
          <a:p>
            <a:pPr>
              <a:lnSpc>
                <a:spcPct val="107000"/>
              </a:lnSpc>
              <a:spcBef>
                <a:spcPts val="1200"/>
              </a:spcBef>
            </a:pPr>
            <a:r>
              <a:rPr lang="sv-SE" sz="1800" b="1" kern="100" dirty="0">
                <a:effectLst/>
                <a:latin typeface="Arial Black" panose="020B0A04020102020204" pitchFamily="34" charset="0"/>
                <a:ea typeface="Times New Roman" panose="02020603050405020304" pitchFamily="18" charset="0"/>
                <a:cs typeface="Times New Roman" panose="02020603050405020304" pitchFamily="18" charset="0"/>
              </a:rPr>
              <a:t>Kungsängen 2024</a:t>
            </a:r>
          </a:p>
        </p:txBody>
      </p:sp>
      <p:pic>
        <p:nvPicPr>
          <p:cNvPr id="10" name="Bildobjekt 9">
            <a:extLst>
              <a:ext uri="{FF2B5EF4-FFF2-40B4-BE49-F238E27FC236}">
                <a16:creationId xmlns:a16="http://schemas.microsoft.com/office/drawing/2014/main" id="{B6E19D2F-AD51-4554-D9F7-E541BAC728CC}"/>
              </a:ext>
            </a:extLst>
          </p:cNvPr>
          <p:cNvPicPr/>
          <p:nvPr/>
        </p:nvPicPr>
        <p:blipFill>
          <a:blip r:embed="rId2">
            <a:extLst>
              <a:ext uri="{28A0092B-C50C-407E-A947-70E740481C1C}">
                <a14:useLocalDpi xmlns:a14="http://schemas.microsoft.com/office/drawing/2010/main" val="0"/>
              </a:ext>
            </a:extLst>
          </a:blip>
          <a:stretch>
            <a:fillRect/>
          </a:stretch>
        </p:blipFill>
        <p:spPr>
          <a:xfrm>
            <a:off x="2826798" y="4550671"/>
            <a:ext cx="7443926" cy="1296140"/>
          </a:xfrm>
          <a:prstGeom prst="rect">
            <a:avLst/>
          </a:prstGeom>
        </p:spPr>
      </p:pic>
      <p:sp>
        <p:nvSpPr>
          <p:cNvPr id="2" name="Rektangel 1">
            <a:extLst>
              <a:ext uri="{FF2B5EF4-FFF2-40B4-BE49-F238E27FC236}">
                <a16:creationId xmlns:a16="http://schemas.microsoft.com/office/drawing/2014/main" id="{F7276AA2-CB43-0D0E-9732-69B0A5E9CA39}"/>
              </a:ext>
            </a:extLst>
          </p:cNvPr>
          <p:cNvSpPr/>
          <p:nvPr/>
        </p:nvSpPr>
        <p:spPr>
          <a:xfrm>
            <a:off x="266330" y="239697"/>
            <a:ext cx="11576482" cy="6436311"/>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Rektangel 2">
            <a:extLst>
              <a:ext uri="{FF2B5EF4-FFF2-40B4-BE49-F238E27FC236}">
                <a16:creationId xmlns:a16="http://schemas.microsoft.com/office/drawing/2014/main" id="{83271E4B-D083-BF24-EE03-0BBD9F2C0106}"/>
              </a:ext>
            </a:extLst>
          </p:cNvPr>
          <p:cNvSpPr/>
          <p:nvPr/>
        </p:nvSpPr>
        <p:spPr>
          <a:xfrm>
            <a:off x="506027" y="470517"/>
            <a:ext cx="11097088" cy="601906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133058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FDBA78A6-1642-0908-F45D-8AEAFAB21C99}"/>
              </a:ext>
            </a:extLst>
          </p:cNvPr>
          <p:cNvSpPr txBox="1"/>
          <p:nvPr/>
        </p:nvSpPr>
        <p:spPr>
          <a:xfrm>
            <a:off x="3136035" y="445421"/>
            <a:ext cx="5308765"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Allemansrätten och fågelskydd</a:t>
            </a:r>
          </a:p>
        </p:txBody>
      </p:sp>
      <p:sp>
        <p:nvSpPr>
          <p:cNvPr id="5" name="textruta 4">
            <a:extLst>
              <a:ext uri="{FF2B5EF4-FFF2-40B4-BE49-F238E27FC236}">
                <a16:creationId xmlns:a16="http://schemas.microsoft.com/office/drawing/2014/main" id="{0D22BDDA-A245-0CF5-CDBC-905E3EC40973}"/>
              </a:ext>
            </a:extLst>
          </p:cNvPr>
          <p:cNvSpPr txBox="1"/>
          <p:nvPr/>
        </p:nvSpPr>
        <p:spPr>
          <a:xfrm>
            <a:off x="889523" y="5039920"/>
            <a:ext cx="7863860" cy="1261884"/>
          </a:xfrm>
          <a:prstGeom prst="rect">
            <a:avLst/>
          </a:prstGeom>
          <a:noFill/>
        </p:spPr>
        <p:txBody>
          <a:bodyPr wrap="square">
            <a:spAutoFit/>
          </a:bodyPr>
          <a:lstStyle/>
          <a:p>
            <a:pPr algn="l"/>
            <a:r>
              <a:rPr lang="sv-SE" sz="1400" b="1" i="0" dirty="0">
                <a:solidFill>
                  <a:schemeClr val="accent6">
                    <a:lumMod val="75000"/>
                  </a:schemeClr>
                </a:solidFill>
                <a:effectLst/>
              </a:rPr>
              <a:t>Allemansrätten:</a:t>
            </a:r>
          </a:p>
          <a:p>
            <a:pPr algn="l"/>
            <a:r>
              <a:rPr lang="sv-SE" sz="1400" b="1" i="0" dirty="0">
                <a:solidFill>
                  <a:schemeClr val="accent6">
                    <a:lumMod val="75000"/>
                  </a:schemeClr>
                </a:solidFill>
                <a:effectLst/>
              </a:rPr>
              <a:t>Sveriges natur är öppen för alla tack vare allemansrätten. </a:t>
            </a:r>
          </a:p>
          <a:p>
            <a:pPr algn="l"/>
            <a:r>
              <a:rPr lang="sv-SE" sz="1400" b="1" i="0" dirty="0">
                <a:solidFill>
                  <a:schemeClr val="accent6">
                    <a:lumMod val="75000"/>
                  </a:schemeClr>
                </a:solidFill>
                <a:effectLst/>
              </a:rPr>
              <a:t>Det betyder att du utan bekymmer kan vistas i de flesta naturområden, även i privatägd skog och mark. </a:t>
            </a:r>
          </a:p>
          <a:p>
            <a:pPr algn="l"/>
            <a:endParaRPr lang="sv-SE" sz="1400" b="1" i="0" dirty="0">
              <a:solidFill>
                <a:schemeClr val="accent6">
                  <a:lumMod val="75000"/>
                </a:schemeClr>
              </a:solidFill>
              <a:effectLst/>
            </a:endParaRPr>
          </a:p>
          <a:p>
            <a:pPr algn="l"/>
            <a:r>
              <a:rPr lang="sv-SE" sz="2000" b="1" i="0" dirty="0">
                <a:solidFill>
                  <a:srgbClr val="FF0000"/>
                </a:solidFill>
                <a:effectLst/>
                <a:highlight>
                  <a:srgbClr val="FFFF00"/>
                </a:highlight>
              </a:rPr>
              <a:t>Ledorden “inte störa, inte förstöra” summerar allemansrätten väl.</a:t>
            </a:r>
          </a:p>
        </p:txBody>
      </p:sp>
      <p:sp>
        <p:nvSpPr>
          <p:cNvPr id="7" name="textruta 6">
            <a:extLst>
              <a:ext uri="{FF2B5EF4-FFF2-40B4-BE49-F238E27FC236}">
                <a16:creationId xmlns:a16="http://schemas.microsoft.com/office/drawing/2014/main" id="{D744AEF9-532C-C300-5EFC-3B6FF6658A70}"/>
              </a:ext>
            </a:extLst>
          </p:cNvPr>
          <p:cNvSpPr txBox="1"/>
          <p:nvPr/>
        </p:nvSpPr>
        <p:spPr>
          <a:xfrm>
            <a:off x="889523" y="3098950"/>
            <a:ext cx="6094520" cy="1815882"/>
          </a:xfrm>
          <a:prstGeom prst="rect">
            <a:avLst/>
          </a:prstGeom>
          <a:noFill/>
        </p:spPr>
        <p:txBody>
          <a:bodyPr wrap="square">
            <a:spAutoFit/>
          </a:bodyPr>
          <a:lstStyle/>
          <a:p>
            <a:pPr algn="l"/>
            <a:r>
              <a:rPr lang="sv-SE" sz="1400" b="1" i="0" dirty="0">
                <a:solidFill>
                  <a:srgbClr val="222222"/>
                </a:solidFill>
                <a:effectLst/>
              </a:rPr>
              <a:t>Vad är allemansrätten?</a:t>
            </a:r>
          </a:p>
          <a:p>
            <a:pPr algn="l"/>
            <a:r>
              <a:rPr lang="sv-SE" sz="1400" b="0" i="0" dirty="0">
                <a:solidFill>
                  <a:srgbClr val="222222"/>
                </a:solidFill>
                <a:effectLst/>
              </a:rPr>
              <a:t>Vår svenska allemansrätt är fantastisk. Den gör det fritt fram att vandra, cykla, paddla kanot, plocka bär och tälta nästan var du vill. Naturligtvis är det viktigt att visa hänsyn mot markägare, djur, natur och andra människor. Det finns vissa begränsningar i allemansrätten, exempelvis när du befinner dig i känsliga miljöer och nära privata bostäder. Men på de allra flesta platser får du vistas helt obehindrat i naturen. Det är unikt för Sverige och ett fåtal andra länder. Allemansrätten är alltså mycket viktig för allas möjlighet att uppleva naturen.</a:t>
            </a:r>
          </a:p>
        </p:txBody>
      </p:sp>
      <p:pic>
        <p:nvPicPr>
          <p:cNvPr id="1028" name="Picture 4" descr="Allemansrätten - kollage med bärplockare och barn">
            <a:extLst>
              <a:ext uri="{FF2B5EF4-FFF2-40B4-BE49-F238E27FC236}">
                <a16:creationId xmlns:a16="http://schemas.microsoft.com/office/drawing/2014/main" id="{789CE036-4BDE-B417-75AB-40AA7B74D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7878" y="1484576"/>
            <a:ext cx="4210317" cy="237721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A84CFC89-8803-EB08-B768-3362512A12BE}"/>
              </a:ext>
            </a:extLst>
          </p:cNvPr>
          <p:cNvSpPr txBox="1"/>
          <p:nvPr/>
        </p:nvSpPr>
        <p:spPr>
          <a:xfrm>
            <a:off x="914482" y="1629858"/>
            <a:ext cx="6094520" cy="1384995"/>
          </a:xfrm>
          <a:prstGeom prst="rect">
            <a:avLst/>
          </a:prstGeom>
          <a:noFill/>
        </p:spPr>
        <p:txBody>
          <a:bodyPr wrap="square">
            <a:spAutoFit/>
          </a:bodyPr>
          <a:lstStyle/>
          <a:p>
            <a:r>
              <a:rPr lang="sv-SE" sz="1400" dirty="0"/>
              <a:t>• </a:t>
            </a:r>
            <a:r>
              <a:rPr lang="sv-SE" sz="1400" b="1" dirty="0"/>
              <a:t>Allemansrätten respekteras och värnas </a:t>
            </a:r>
          </a:p>
          <a:p>
            <a:endParaRPr lang="sv-SE" sz="1400" dirty="0"/>
          </a:p>
          <a:p>
            <a:r>
              <a:rPr lang="sv-SE" sz="1400" dirty="0"/>
              <a:t>Båtägare inte påverkar naturen långsiktigt. Inte eldar på berghällar, (de kan   spricka). Inte förtöjer i små martallar eller sly. Inte använder bergskilar så att berg och klippor förstörs. Respekterar säl- och fågelskyddsområden och fiskars reproduktionsområde (el liknande).</a:t>
            </a:r>
          </a:p>
        </p:txBody>
      </p:sp>
      <p:sp>
        <p:nvSpPr>
          <p:cNvPr id="8" name="textruta 7">
            <a:extLst>
              <a:ext uri="{FF2B5EF4-FFF2-40B4-BE49-F238E27FC236}">
                <a16:creationId xmlns:a16="http://schemas.microsoft.com/office/drawing/2014/main" id="{692724F6-0612-FC2D-8CDD-0968B38938C7}"/>
              </a:ext>
            </a:extLst>
          </p:cNvPr>
          <p:cNvSpPr txBox="1"/>
          <p:nvPr/>
        </p:nvSpPr>
        <p:spPr>
          <a:xfrm>
            <a:off x="987640" y="1222431"/>
            <a:ext cx="2501284" cy="369332"/>
          </a:xfrm>
          <a:prstGeom prst="rect">
            <a:avLst/>
          </a:prstGeom>
          <a:noFill/>
        </p:spPr>
        <p:txBody>
          <a:bodyPr wrap="square">
            <a:spAutoFit/>
          </a:bodyPr>
          <a:lstStyle/>
          <a:p>
            <a:r>
              <a:rPr lang="sv-SE" b="1" dirty="0">
                <a:solidFill>
                  <a:srgbClr val="FF0000"/>
                </a:solidFill>
              </a:rPr>
              <a:t>BS Arken verkar för att:</a:t>
            </a:r>
          </a:p>
        </p:txBody>
      </p:sp>
    </p:spTree>
    <p:extLst>
      <p:ext uri="{BB962C8B-B14F-4D97-AF65-F5344CB8AC3E}">
        <p14:creationId xmlns:p14="http://schemas.microsoft.com/office/powerpoint/2010/main" val="2111387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81A9741-450E-79D3-9262-D8B337BC9917}"/>
              </a:ext>
            </a:extLst>
          </p:cNvPr>
          <p:cNvSpPr txBox="1"/>
          <p:nvPr/>
        </p:nvSpPr>
        <p:spPr>
          <a:xfrm>
            <a:off x="1442301" y="499621"/>
            <a:ext cx="9796528" cy="646331"/>
          </a:xfrm>
          <a:prstGeom prst="rect">
            <a:avLst/>
          </a:prstGeom>
          <a:noFill/>
        </p:spPr>
        <p:txBody>
          <a:bodyPr wrap="none" rtlCol="0">
            <a:spAutoFit/>
          </a:bodyPr>
          <a:lstStyle/>
          <a:p>
            <a:r>
              <a:rPr lang="sv-SE" sz="3600" dirty="0">
                <a:latin typeface="Arial Black" panose="020B0A04020102020204" pitchFamily="34" charset="0"/>
              </a:rPr>
              <a:t>ALLEMANSRÄTTEN SÅ FUNKAR DEN !</a:t>
            </a:r>
          </a:p>
        </p:txBody>
      </p:sp>
      <p:pic>
        <p:nvPicPr>
          <p:cNvPr id="12" name="Bildobjekt 11" descr="En bild som visar illustration, design&#10;&#10;Automatiskt genererad beskrivning med medelhög exakthet">
            <a:extLst>
              <a:ext uri="{FF2B5EF4-FFF2-40B4-BE49-F238E27FC236}">
                <a16:creationId xmlns:a16="http://schemas.microsoft.com/office/drawing/2014/main" id="{3C41BF09-3F3E-F610-16B3-6A65FA749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151" y="1251131"/>
            <a:ext cx="6599492" cy="1867062"/>
          </a:xfrm>
          <a:prstGeom prst="rect">
            <a:avLst/>
          </a:prstGeom>
        </p:spPr>
      </p:pic>
      <p:pic>
        <p:nvPicPr>
          <p:cNvPr id="14" name="Bildobjekt 13" descr="En bild som visar clipart, stol, design, illustration&#10;&#10;Automatiskt genererad beskrivning">
            <a:extLst>
              <a:ext uri="{FF2B5EF4-FFF2-40B4-BE49-F238E27FC236}">
                <a16:creationId xmlns:a16="http://schemas.microsoft.com/office/drawing/2014/main" id="{1947D2C2-34DF-70F6-9A9C-53D4E6E3E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74" y="3223372"/>
            <a:ext cx="6447079" cy="2141406"/>
          </a:xfrm>
          <a:prstGeom prst="rect">
            <a:avLst/>
          </a:prstGeom>
        </p:spPr>
      </p:pic>
      <p:pic>
        <p:nvPicPr>
          <p:cNvPr id="16" name="Bildobjekt 15" descr="En bild som visar clipart, julgran, illustration, tecknad serie&#10;&#10;Automatiskt genererad beskrivning">
            <a:extLst>
              <a:ext uri="{FF2B5EF4-FFF2-40B4-BE49-F238E27FC236}">
                <a16:creationId xmlns:a16="http://schemas.microsoft.com/office/drawing/2014/main" id="{6F18C21E-73E6-4379-CD8D-C8BAFF077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6160" y="1178735"/>
            <a:ext cx="3055885" cy="2011854"/>
          </a:xfrm>
          <a:prstGeom prst="rect">
            <a:avLst/>
          </a:prstGeom>
        </p:spPr>
      </p:pic>
      <p:pic>
        <p:nvPicPr>
          <p:cNvPr id="18" name="Bildobjekt 17" descr="En bild som visar fordon, Landfordon, illustration, tecknad serie&#10;&#10;Automatiskt genererad beskrivning">
            <a:extLst>
              <a:ext uri="{FF2B5EF4-FFF2-40B4-BE49-F238E27FC236}">
                <a16:creationId xmlns:a16="http://schemas.microsoft.com/office/drawing/2014/main" id="{77CE514F-5BAE-AB4B-ACC9-3C0BC9501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5756" y="3276717"/>
            <a:ext cx="3040643" cy="2034716"/>
          </a:xfrm>
          <a:prstGeom prst="rect">
            <a:avLst/>
          </a:prstGeom>
        </p:spPr>
      </p:pic>
      <p:pic>
        <p:nvPicPr>
          <p:cNvPr id="20" name="Bildobjekt 19" descr="En bild som visar Teckensnitt, logotyp, Grafik, vit&#10;&#10;Automatiskt genererad beskrivning">
            <a:extLst>
              <a:ext uri="{FF2B5EF4-FFF2-40B4-BE49-F238E27FC236}">
                <a16:creationId xmlns:a16="http://schemas.microsoft.com/office/drawing/2014/main" id="{0D350F21-D10E-B210-3265-6D411CA723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8323" y="5136954"/>
            <a:ext cx="2446232" cy="1486029"/>
          </a:xfrm>
          <a:prstGeom prst="rect">
            <a:avLst/>
          </a:prstGeom>
        </p:spPr>
      </p:pic>
      <p:pic>
        <p:nvPicPr>
          <p:cNvPr id="22" name="Bildobjekt 21">
            <a:extLst>
              <a:ext uri="{FF2B5EF4-FFF2-40B4-BE49-F238E27FC236}">
                <a16:creationId xmlns:a16="http://schemas.microsoft.com/office/drawing/2014/main" id="{E65CFD82-C59E-C56D-E08F-6DAF6AB5DC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34555" y="5568699"/>
            <a:ext cx="266723" cy="1051651"/>
          </a:xfrm>
          <a:prstGeom prst="rect">
            <a:avLst/>
          </a:prstGeom>
        </p:spPr>
      </p:pic>
    </p:spTree>
    <p:extLst>
      <p:ext uri="{BB962C8B-B14F-4D97-AF65-F5344CB8AC3E}">
        <p14:creationId xmlns:p14="http://schemas.microsoft.com/office/powerpoint/2010/main" val="1102898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F677C0C-2AC3-F53A-7EF3-D67E08FF6305}"/>
              </a:ext>
            </a:extLst>
          </p:cNvPr>
          <p:cNvSpPr txBox="1"/>
          <p:nvPr/>
        </p:nvSpPr>
        <p:spPr>
          <a:xfrm>
            <a:off x="933367" y="488766"/>
            <a:ext cx="6094520" cy="5632311"/>
          </a:xfrm>
          <a:prstGeom prst="rect">
            <a:avLst/>
          </a:prstGeom>
          <a:noFill/>
        </p:spPr>
        <p:txBody>
          <a:bodyPr wrap="square">
            <a:spAutoFit/>
          </a:bodyPr>
          <a:lstStyle/>
          <a:p>
            <a:pPr algn="l"/>
            <a:r>
              <a:rPr lang="sv-SE" sz="2000" b="1" i="0" dirty="0">
                <a:solidFill>
                  <a:srgbClr val="222222"/>
                </a:solidFill>
                <a:effectLst/>
                <a:highlight>
                  <a:srgbClr val="FFFF00"/>
                </a:highlight>
              </a:rPr>
              <a:t>Allemansrätten – fiske</a:t>
            </a:r>
          </a:p>
          <a:p>
            <a:pPr algn="l"/>
            <a:r>
              <a:rPr lang="sv-SE" sz="2000" b="0" i="0" dirty="0">
                <a:solidFill>
                  <a:srgbClr val="222222"/>
                </a:solidFill>
                <a:effectLst/>
              </a:rPr>
              <a:t>Fiske ingår inte specifikt i allemansrätten, men du får fiska fritt med spö i de fem stora sjöarna Vänern, Vättern, Mälaren, Hjälmaren och Storsjön. Även längs kusterna, med undantag för laxfiske vid Norrlandskusten. På andra platser finns särskilda regler – du kan till exempel behöva markägarens lov, eller ett speciellt fiskekort. Är du osäker kan du söka information från kommunen eller länsstyrelsen, så undviker du oro och kan ägna dig åt att koppla av.</a:t>
            </a:r>
          </a:p>
          <a:p>
            <a:pPr algn="l"/>
            <a:r>
              <a:rPr lang="sv-SE" sz="2000" b="0" i="0" dirty="0">
                <a:solidFill>
                  <a:srgbClr val="222222"/>
                </a:solidFill>
                <a:effectLst/>
              </a:rPr>
              <a:t>När fiskarna leker på våren är vissa arter fredade och det kan finnas begränsningar för hur små fiskar du får ta upp. Några arter är helt fridlysta. Skulle du till exempel få en mal på kroken, är det bara att släppa tillbaka den i vattnet direkt.</a:t>
            </a:r>
          </a:p>
          <a:p>
            <a:pPr algn="l"/>
            <a:r>
              <a:rPr lang="sv-SE" sz="2000" b="0" i="0" dirty="0">
                <a:solidFill>
                  <a:srgbClr val="222222"/>
                </a:solidFill>
                <a:effectLst/>
              </a:rPr>
              <a:t>Det går ofta bra att fiska från privata stränder och bryggor, så länge de är tomma och inte ligger på någons tomt. Tänk på att respektera den som äger platsen.</a:t>
            </a:r>
          </a:p>
        </p:txBody>
      </p:sp>
      <p:pic>
        <p:nvPicPr>
          <p:cNvPr id="1026" name="Picture 2" descr="Allemansrätten fiske">
            <a:extLst>
              <a:ext uri="{FF2B5EF4-FFF2-40B4-BE49-F238E27FC236}">
                <a16:creationId xmlns:a16="http://schemas.microsoft.com/office/drawing/2014/main" id="{014D02CA-BE8F-035E-F49F-0E8103978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0440" y="2177592"/>
            <a:ext cx="4760199" cy="317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064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D3C718C1-8BC6-7F8F-2FB3-D832B278CBD3}"/>
              </a:ext>
            </a:extLst>
          </p:cNvPr>
          <p:cNvSpPr txBox="1"/>
          <p:nvPr/>
        </p:nvSpPr>
        <p:spPr>
          <a:xfrm>
            <a:off x="4064440" y="865554"/>
            <a:ext cx="2723226" cy="595932"/>
          </a:xfrm>
          <a:prstGeom prst="rect">
            <a:avLst/>
          </a:prstGeom>
          <a:noFill/>
        </p:spPr>
        <p:txBody>
          <a:bodyPr wrap="square">
            <a:spAutoFit/>
          </a:bodyPr>
          <a:lstStyle/>
          <a:p>
            <a:pPr lvl="0">
              <a:lnSpc>
                <a:spcPct val="107000"/>
              </a:lnSpc>
              <a:spcAft>
                <a:spcPts val="800"/>
              </a:spcAft>
            </a:pPr>
            <a:r>
              <a:rPr lang="sv-SE" sz="32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v-SE" sz="3200" b="1" kern="100" dirty="0">
                <a:solidFill>
                  <a:srgbClr val="00B05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G</a:t>
            </a:r>
            <a:r>
              <a:rPr lang="sv-SE" sz="3200" b="1" kern="100" dirty="0">
                <a:solidFill>
                  <a:srgbClr val="00B05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rönområden</a:t>
            </a:r>
          </a:p>
        </p:txBody>
      </p:sp>
      <p:sp>
        <p:nvSpPr>
          <p:cNvPr id="5" name="textruta 4">
            <a:extLst>
              <a:ext uri="{FF2B5EF4-FFF2-40B4-BE49-F238E27FC236}">
                <a16:creationId xmlns:a16="http://schemas.microsoft.com/office/drawing/2014/main" id="{89D0A526-3191-08BB-5F4B-7C5C3DD206EE}"/>
              </a:ext>
            </a:extLst>
          </p:cNvPr>
          <p:cNvSpPr txBox="1"/>
          <p:nvPr/>
        </p:nvSpPr>
        <p:spPr>
          <a:xfrm>
            <a:off x="2655537" y="1972555"/>
            <a:ext cx="5334369" cy="3931910"/>
          </a:xfrm>
          <a:prstGeom prst="rect">
            <a:avLst/>
          </a:prstGeom>
          <a:noFill/>
        </p:spPr>
        <p:txBody>
          <a:bodyPr wrap="square">
            <a:spAutoFit/>
          </a:bodyPr>
          <a:lstStyle/>
          <a:p>
            <a:pPr marL="342900" lvl="0" indent="-342900">
              <a:lnSpc>
                <a:spcPct val="107000"/>
              </a:lnSpc>
              <a:buClr>
                <a:srgbClr val="000000"/>
              </a:buClr>
              <a:buFont typeface="Symbol" panose="05050102010706020507" pitchFamily="18" charset="2"/>
              <a:buChar char=""/>
            </a:pPr>
            <a:r>
              <a:rPr lang="sv-SE" sz="1800" b="1" kern="100" dirty="0">
                <a:effectLst/>
                <a:latin typeface="Calibri" panose="020F0502020204030204" pitchFamily="34" charset="0"/>
                <a:ea typeface="Calibri" panose="020F0502020204030204" pitchFamily="34" charset="0"/>
                <a:cs typeface="Calibri" panose="020F0502020204030204" pitchFamily="34" charset="0"/>
              </a:rPr>
              <a:t>En närliggande park eller skog </a:t>
            </a:r>
            <a:r>
              <a:rPr lang="sv-SE" b="1" kern="100" dirty="0">
                <a:latin typeface="Calibri" panose="020F0502020204030204" pitchFamily="34" charset="0"/>
                <a:ea typeface="Calibri" panose="020F0502020204030204" pitchFamily="34" charset="0"/>
                <a:cs typeface="Calibri" panose="020F0502020204030204" pitchFamily="34" charset="0"/>
              </a:rPr>
              <a:t>är </a:t>
            </a:r>
            <a:r>
              <a:rPr lang="sv-SE" sz="1800" b="1" kern="100" dirty="0">
                <a:effectLst/>
                <a:latin typeface="Calibri" panose="020F0502020204030204" pitchFamily="34" charset="0"/>
                <a:ea typeface="Calibri" panose="020F0502020204030204" pitchFamily="34" charset="0"/>
                <a:cs typeface="Calibri" panose="020F0502020204030204" pitchFamily="34" charset="0"/>
              </a:rPr>
              <a:t>en upplevelse att värna om. I en studie beskrivs tillgängligheten till urbana och stadsnära grönområden som läkande för själen. Genom relativt enkla åtgärder kan upplevelsen av </a:t>
            </a:r>
            <a:r>
              <a:rPr lang="sv-SE" b="1" kern="100" dirty="0">
                <a:latin typeface="Calibri" panose="020F0502020204030204" pitchFamily="34" charset="0"/>
                <a:ea typeface="Calibri" panose="020F0502020204030204" pitchFamily="34" charset="0"/>
                <a:cs typeface="Calibri" panose="020F0502020204030204" pitchFamily="34" charset="0"/>
              </a:rPr>
              <a:t>landets/</a:t>
            </a:r>
            <a:r>
              <a:rPr lang="sv-SE" sz="1800" b="1" kern="100" dirty="0">
                <a:effectLst/>
                <a:latin typeface="Calibri" panose="020F0502020204030204" pitchFamily="34" charset="0"/>
                <a:ea typeface="Calibri" panose="020F0502020204030204" pitchFamily="34" charset="0"/>
                <a:cs typeface="Calibri" panose="020F0502020204030204" pitchFamily="34" charset="0"/>
              </a:rPr>
              <a:t>stadens gröna rum bli tillgängliga. </a:t>
            </a:r>
          </a:p>
          <a:p>
            <a:pPr marL="342900" lvl="0" indent="-342900">
              <a:lnSpc>
                <a:spcPct val="107000"/>
              </a:lnSpc>
              <a:buClr>
                <a:srgbClr val="000000"/>
              </a:buClr>
              <a:buFont typeface="Symbol" panose="05050102010706020507" pitchFamily="18" charset="2"/>
              <a:buChar char=""/>
            </a:pPr>
            <a:endParaRPr lang="sv-SE" b="1" kern="100" dirty="0">
              <a:latin typeface="Calibri" panose="020F0502020204030204" pitchFamily="34" charset="0"/>
              <a:ea typeface="Calibri" panose="020F0502020204030204" pitchFamily="34" charset="0"/>
              <a:cs typeface="Calibri" panose="020F0502020204030204" pitchFamily="34" charset="0"/>
            </a:endParaRPr>
          </a:p>
          <a:p>
            <a:pPr lvl="0">
              <a:lnSpc>
                <a:spcPct val="107000"/>
              </a:lnSpc>
              <a:buClr>
                <a:srgbClr val="000000"/>
              </a:buClr>
            </a:pPr>
            <a:r>
              <a:rPr lang="sv-SE" sz="1800" b="1" kern="100" dirty="0">
                <a:effectLst/>
                <a:latin typeface="Calibri" panose="020F0502020204030204" pitchFamily="34" charset="0"/>
                <a:ea typeface="Calibri" panose="020F0502020204030204" pitchFamily="34" charset="0"/>
                <a:cs typeface="Calibri" panose="020F0502020204030204" pitchFamily="34" charset="0"/>
              </a:rPr>
              <a:t> </a:t>
            </a:r>
            <a:endParaRPr lang="sv-SE" sz="1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Clr>
                <a:srgbClr val="000000"/>
              </a:buClr>
              <a:buFont typeface="Symbol" panose="05050102010706020507" pitchFamily="18" charset="2"/>
              <a:buChar char=""/>
            </a:pPr>
            <a:r>
              <a:rPr lang="sv-SE" sz="1800" b="1" kern="100" dirty="0">
                <a:effectLst/>
                <a:latin typeface="Calibri" panose="020F0502020204030204" pitchFamily="34" charset="0"/>
                <a:ea typeface="Calibri" panose="020F0502020204030204" pitchFamily="34" charset="0"/>
                <a:cs typeface="Calibri" panose="020F0502020204030204" pitchFamily="34" charset="0"/>
              </a:rPr>
              <a:t>Därför skall vi värna om den gröna zonen runt vår Båtklubb samt även de inslag av natur som finns inom vårt område, och det gäller att inte förstöra träd buskar och planteringar som vi har på klubben. </a:t>
            </a:r>
            <a:endParaRPr lang="sv-SE" sz="1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72" name="Picture 4" descr="Gemensamhetsanläggningar – Husarö Östergårds Samfällighet">
            <a:extLst>
              <a:ext uri="{FF2B5EF4-FFF2-40B4-BE49-F238E27FC236}">
                <a16:creationId xmlns:a16="http://schemas.microsoft.com/office/drawing/2014/main" id="{5E1D01D6-F7CD-06F1-974C-F426C3ABF3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631" y="1972555"/>
            <a:ext cx="2759481" cy="36793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SKY Röd sjölandskap bilder strand solnedgång kanvas väggkonst solnedgång  affischer för sovrum landskap solnedgång bilder blå hav, solnedgång modern  konstverk natur kanvas tryck bild 30 x 45 cm (12 : Amazon.se: Hem &amp; kök">
            <a:extLst>
              <a:ext uri="{FF2B5EF4-FFF2-40B4-BE49-F238E27FC236}">
                <a16:creationId xmlns:a16="http://schemas.microsoft.com/office/drawing/2014/main" id="{D896CF7F-64B8-D2C5-16A2-62B4CB25B0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2043" y="472139"/>
            <a:ext cx="3593759" cy="24042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östens sjölandskap poster av Ville Heikkinen - Printler">
            <a:extLst>
              <a:ext uri="{FF2B5EF4-FFF2-40B4-BE49-F238E27FC236}">
                <a16:creationId xmlns:a16="http://schemas.microsoft.com/office/drawing/2014/main" id="{60A1DC76-1D35-B5C7-EDF5-686B1938D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2043" y="3315857"/>
            <a:ext cx="3593759" cy="254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31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74EA3894-2A8E-72F0-CBD2-6968CAE51478}"/>
              </a:ext>
            </a:extLst>
          </p:cNvPr>
          <p:cNvSpPr txBox="1"/>
          <p:nvPr/>
        </p:nvSpPr>
        <p:spPr>
          <a:xfrm>
            <a:off x="4114775" y="339228"/>
            <a:ext cx="2799764" cy="595932"/>
          </a:xfrm>
          <a:prstGeom prst="rect">
            <a:avLst/>
          </a:prstGeom>
          <a:noFill/>
        </p:spPr>
        <p:txBody>
          <a:bodyPr wrap="square">
            <a:spAutoFit/>
          </a:bodyPr>
          <a:lstStyle/>
          <a:p>
            <a:pPr lvl="0">
              <a:lnSpc>
                <a:spcPct val="107000"/>
              </a:lnSpc>
              <a:spcAft>
                <a:spcPts val="800"/>
              </a:spcAft>
            </a:pPr>
            <a:r>
              <a:rPr lang="sv-SE" sz="3200" kern="100" dirty="0">
                <a:latin typeface="Calibri" panose="020F0502020204030204" pitchFamily="34" charset="0"/>
                <a:ea typeface="Calibri" panose="020F0502020204030204" pitchFamily="34" charset="0"/>
                <a:cs typeface="Times New Roman" panose="02020603050405020304" pitchFamily="18" charset="0"/>
              </a:rPr>
              <a:t>Om</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 fågelskydd</a:t>
            </a:r>
          </a:p>
        </p:txBody>
      </p:sp>
      <p:sp>
        <p:nvSpPr>
          <p:cNvPr id="5" name="textruta 4">
            <a:extLst>
              <a:ext uri="{FF2B5EF4-FFF2-40B4-BE49-F238E27FC236}">
                <a16:creationId xmlns:a16="http://schemas.microsoft.com/office/drawing/2014/main" id="{ACA0909A-ADC1-4D2C-AA94-2D795F7A2895}"/>
              </a:ext>
            </a:extLst>
          </p:cNvPr>
          <p:cNvSpPr txBox="1"/>
          <p:nvPr/>
        </p:nvSpPr>
        <p:spPr>
          <a:xfrm>
            <a:off x="1061966" y="1321233"/>
            <a:ext cx="6389704" cy="2269147"/>
          </a:xfrm>
          <a:prstGeom prst="rect">
            <a:avLst/>
          </a:prstGeom>
          <a:noFill/>
        </p:spPr>
        <p:txBody>
          <a:bodyPr wrap="square">
            <a:spAutoFit/>
          </a:bodyPr>
          <a:lstStyle/>
          <a:p>
            <a:pPr>
              <a:lnSpc>
                <a:spcPct val="107000"/>
              </a:lnSpc>
              <a:spcBef>
                <a:spcPts val="900"/>
              </a:spcBef>
              <a:spcAft>
                <a:spcPts val="900"/>
              </a:spcAft>
            </a:pPr>
            <a:r>
              <a:rPr lang="sv-SE" kern="0" dirty="0">
                <a:solidFill>
                  <a:srgbClr val="202124"/>
                </a:solidFill>
                <a:effectLst/>
                <a:ea typeface="Times New Roman" panose="02020603050405020304" pitchFamily="18" charset="0"/>
                <a:cs typeface="Times New Roman" panose="02020603050405020304" pitchFamily="18" charset="0"/>
              </a:rPr>
              <a:t>Vad gäller i ett fågelskyddsområde?</a:t>
            </a:r>
            <a:endParaRPr lang="sv-SE" kern="100" dirty="0">
              <a:effectLs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v-SE" kern="0" dirty="0">
                <a:solidFill>
                  <a:srgbClr val="202124"/>
                </a:solidFill>
                <a:effectLst/>
                <a:ea typeface="Times New Roman" panose="02020603050405020304" pitchFamily="18" charset="0"/>
                <a:cs typeface="Times New Roman" panose="02020603050405020304" pitchFamily="18" charset="0"/>
              </a:rPr>
              <a:t>Fågelskyddsområden finns för att fåglar ska få vara ifred under den tid de får sina ungar. </a:t>
            </a:r>
            <a:r>
              <a:rPr lang="sv-SE" b="1" u="sng" kern="0" dirty="0">
                <a:solidFill>
                  <a:srgbClr val="202124"/>
                </a:solidFill>
                <a:effectLst/>
                <a:ea typeface="Times New Roman" panose="02020603050405020304" pitchFamily="18" charset="0"/>
                <a:cs typeface="Times New Roman" panose="02020603050405020304" pitchFamily="18" charset="0"/>
              </a:rPr>
              <a:t>I dessa områden råder tillträdesförbud under hela eller delar av året</a:t>
            </a:r>
            <a:r>
              <a:rPr lang="sv-SE" kern="0" dirty="0">
                <a:solidFill>
                  <a:srgbClr val="202124"/>
                </a:solidFill>
                <a:effectLst/>
                <a:ea typeface="Times New Roman" panose="02020603050405020304" pitchFamily="18" charset="0"/>
                <a:cs typeface="Times New Roman" panose="02020603050405020304" pitchFamily="18" charset="0"/>
              </a:rPr>
              <a:t>. Det betyder att du inte får vistas inom det skyddade området under tiden som förbudet gäller.</a:t>
            </a:r>
            <a:endParaRPr lang="sv-SE" kern="100" dirty="0">
              <a:effectLst/>
              <a:ea typeface="Calibri" panose="020F0502020204030204" pitchFamily="34" charset="0"/>
              <a:cs typeface="Times New Roman" panose="02020603050405020304" pitchFamily="18" charset="0"/>
            </a:endParaRPr>
          </a:p>
          <a:p>
            <a:pPr lvl="0">
              <a:lnSpc>
                <a:spcPct val="107000"/>
              </a:lnSpc>
              <a:spcAft>
                <a:spcPts val="800"/>
              </a:spcAft>
            </a:pPr>
            <a:r>
              <a:rPr lang="sv-SE" kern="0" dirty="0">
                <a:solidFill>
                  <a:srgbClr val="202124"/>
                </a:solidFill>
                <a:effectLst/>
                <a:ea typeface="Times New Roman" panose="02020603050405020304" pitchFamily="18" charset="0"/>
                <a:cs typeface="Times New Roman" panose="02020603050405020304" pitchFamily="18" charset="0"/>
              </a:rPr>
              <a:t> </a:t>
            </a:r>
            <a:endParaRPr lang="sv-SE" kern="100" dirty="0">
              <a:effectLst/>
              <a:ea typeface="Calibri" panose="020F0502020204030204" pitchFamily="34" charset="0"/>
              <a:cs typeface="Times New Roman" panose="02020603050405020304" pitchFamily="18" charset="0"/>
            </a:endParaRPr>
          </a:p>
        </p:txBody>
      </p:sp>
      <p:pic>
        <p:nvPicPr>
          <p:cNvPr id="6" name="Bild 1" descr="Fåglar | Mälarens vattenvårdsförbund">
            <a:extLst>
              <a:ext uri="{FF2B5EF4-FFF2-40B4-BE49-F238E27FC236}">
                <a16:creationId xmlns:a16="http://schemas.microsoft.com/office/drawing/2014/main" id="{2B70BFAE-35EE-7032-11B3-237D4B1934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3690" y="4113255"/>
            <a:ext cx="2929537" cy="1950194"/>
          </a:xfrm>
          <a:prstGeom prst="rect">
            <a:avLst/>
          </a:prstGeom>
          <a:noFill/>
          <a:ln>
            <a:noFill/>
          </a:ln>
        </p:spPr>
      </p:pic>
      <p:pic>
        <p:nvPicPr>
          <p:cNvPr id="8" name="Bild 3" descr="Fåglar i Mälaren">
            <a:extLst>
              <a:ext uri="{FF2B5EF4-FFF2-40B4-BE49-F238E27FC236}">
                <a16:creationId xmlns:a16="http://schemas.microsoft.com/office/drawing/2014/main" id="{E3A41298-A325-795B-9C78-536408B3B5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9020" y="4112943"/>
            <a:ext cx="1753196" cy="1950194"/>
          </a:xfrm>
          <a:prstGeom prst="rect">
            <a:avLst/>
          </a:prstGeom>
          <a:noFill/>
          <a:ln>
            <a:noFill/>
          </a:ln>
        </p:spPr>
      </p:pic>
      <p:pic>
        <p:nvPicPr>
          <p:cNvPr id="4" name="Bildobjekt 3" descr="En bild som visar gräs, utomhus, fågel, blomma&#10;&#10;Automatiskt genererad beskrivning">
            <a:extLst>
              <a:ext uri="{FF2B5EF4-FFF2-40B4-BE49-F238E27FC236}">
                <a16:creationId xmlns:a16="http://schemas.microsoft.com/office/drawing/2014/main" id="{FF3C6E1D-4BBE-B381-74F5-439EEF8C4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9534" y="4112944"/>
            <a:ext cx="2904718" cy="1950194"/>
          </a:xfrm>
          <a:prstGeom prst="rect">
            <a:avLst/>
          </a:prstGeom>
        </p:spPr>
      </p:pic>
      <p:pic>
        <p:nvPicPr>
          <p:cNvPr id="1026" name="Picture 2">
            <a:extLst>
              <a:ext uri="{FF2B5EF4-FFF2-40B4-BE49-F238E27FC236}">
                <a16:creationId xmlns:a16="http://schemas.microsoft.com/office/drawing/2014/main" id="{E5F6D687-F4BA-F2B0-9B54-3F6A2EFE46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8713" y="1392018"/>
            <a:ext cx="2138964" cy="142597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Rak koppling 10">
            <a:extLst>
              <a:ext uri="{FF2B5EF4-FFF2-40B4-BE49-F238E27FC236}">
                <a16:creationId xmlns:a16="http://schemas.microsoft.com/office/drawing/2014/main" id="{30D7B677-81F9-8631-95CC-A7F43FA20262}"/>
              </a:ext>
            </a:extLst>
          </p:cNvPr>
          <p:cNvCxnSpPr/>
          <p:nvPr/>
        </p:nvCxnSpPr>
        <p:spPr>
          <a:xfrm>
            <a:off x="8833283" y="1239434"/>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Rak koppling 11">
            <a:extLst>
              <a:ext uri="{FF2B5EF4-FFF2-40B4-BE49-F238E27FC236}">
                <a16:creationId xmlns:a16="http://schemas.microsoft.com/office/drawing/2014/main" id="{0405640D-5CF4-C3C1-07FF-3D5861C05E0F}"/>
              </a:ext>
            </a:extLst>
          </p:cNvPr>
          <p:cNvCxnSpPr/>
          <p:nvPr/>
        </p:nvCxnSpPr>
        <p:spPr>
          <a:xfrm>
            <a:off x="9127726" y="1239433"/>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C708CBD9-EE13-FDF0-5FC2-9C1E144CFFEF}"/>
              </a:ext>
            </a:extLst>
          </p:cNvPr>
          <p:cNvCxnSpPr/>
          <p:nvPr/>
        </p:nvCxnSpPr>
        <p:spPr>
          <a:xfrm>
            <a:off x="9438444" y="1239432"/>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BD07ED33-1B6F-FF28-FB5F-068622854D70}"/>
              </a:ext>
            </a:extLst>
          </p:cNvPr>
          <p:cNvCxnSpPr/>
          <p:nvPr/>
        </p:nvCxnSpPr>
        <p:spPr>
          <a:xfrm>
            <a:off x="9793552" y="1239431"/>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FB717083-C8CA-2F94-2F97-DC4F724A0ADE}"/>
              </a:ext>
            </a:extLst>
          </p:cNvPr>
          <p:cNvCxnSpPr/>
          <p:nvPr/>
        </p:nvCxnSpPr>
        <p:spPr>
          <a:xfrm>
            <a:off x="10139781" y="1239431"/>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3ADE4263-189D-8EEA-4846-D575CAE8C308}"/>
              </a:ext>
            </a:extLst>
          </p:cNvPr>
          <p:cNvCxnSpPr/>
          <p:nvPr/>
        </p:nvCxnSpPr>
        <p:spPr>
          <a:xfrm>
            <a:off x="10486011" y="1251030"/>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4BA10DDB-7E8A-2970-AE55-3ADBD0BB1D94}"/>
              </a:ext>
            </a:extLst>
          </p:cNvPr>
          <p:cNvCxnSpPr/>
          <p:nvPr/>
        </p:nvCxnSpPr>
        <p:spPr>
          <a:xfrm>
            <a:off x="10832238" y="1251030"/>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ektangel 8">
            <a:extLst>
              <a:ext uri="{FF2B5EF4-FFF2-40B4-BE49-F238E27FC236}">
                <a16:creationId xmlns:a16="http://schemas.microsoft.com/office/drawing/2014/main" id="{66B10C99-9258-1920-AB45-D604DC35F9FA}"/>
              </a:ext>
            </a:extLst>
          </p:cNvPr>
          <p:cNvSpPr/>
          <p:nvPr/>
        </p:nvSpPr>
        <p:spPr>
          <a:xfrm>
            <a:off x="8588457" y="1239434"/>
            <a:ext cx="2565646" cy="1707951"/>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extruta 1">
            <a:extLst>
              <a:ext uri="{FF2B5EF4-FFF2-40B4-BE49-F238E27FC236}">
                <a16:creationId xmlns:a16="http://schemas.microsoft.com/office/drawing/2014/main" id="{B3FF4553-E7ED-A50B-DE5A-9968FB0A4B2A}"/>
              </a:ext>
            </a:extLst>
          </p:cNvPr>
          <p:cNvSpPr txBox="1"/>
          <p:nvPr/>
        </p:nvSpPr>
        <p:spPr>
          <a:xfrm>
            <a:off x="9127726" y="679635"/>
            <a:ext cx="1618264" cy="369332"/>
          </a:xfrm>
          <a:prstGeom prst="rect">
            <a:avLst/>
          </a:prstGeom>
          <a:noFill/>
        </p:spPr>
        <p:txBody>
          <a:bodyPr wrap="none" rtlCol="0">
            <a:spAutoFit/>
          </a:bodyPr>
          <a:lstStyle/>
          <a:p>
            <a:r>
              <a:rPr lang="sv-SE" dirty="0"/>
              <a:t>(Skyddad fågel)</a:t>
            </a:r>
          </a:p>
        </p:txBody>
      </p:sp>
      <p:pic>
        <p:nvPicPr>
          <p:cNvPr id="7" name="Bild 1" descr="Fåglar | Mälarens vattenvårdsförbund">
            <a:extLst>
              <a:ext uri="{FF2B5EF4-FFF2-40B4-BE49-F238E27FC236}">
                <a16:creationId xmlns:a16="http://schemas.microsoft.com/office/drawing/2014/main" id="{8C374E1E-94BA-C346-8387-3037CD315D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69621" y="4112943"/>
            <a:ext cx="2929537" cy="1950194"/>
          </a:xfrm>
          <a:prstGeom prst="rect">
            <a:avLst/>
          </a:prstGeom>
          <a:noFill/>
          <a:ln>
            <a:noFill/>
          </a:ln>
        </p:spPr>
      </p:pic>
      <p:pic>
        <p:nvPicPr>
          <p:cNvPr id="10" name="Picture 2">
            <a:extLst>
              <a:ext uri="{FF2B5EF4-FFF2-40B4-BE49-F238E27FC236}">
                <a16:creationId xmlns:a16="http://schemas.microsoft.com/office/drawing/2014/main" id="{4270421D-9230-587D-DDB9-EC6566DB2B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4644" y="1391706"/>
            <a:ext cx="2138964" cy="1425976"/>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Rak koppling 17">
            <a:extLst>
              <a:ext uri="{FF2B5EF4-FFF2-40B4-BE49-F238E27FC236}">
                <a16:creationId xmlns:a16="http://schemas.microsoft.com/office/drawing/2014/main" id="{826492D7-B16F-9D1A-5CEA-1A67C8279C54}"/>
              </a:ext>
            </a:extLst>
          </p:cNvPr>
          <p:cNvCxnSpPr/>
          <p:nvPr/>
        </p:nvCxnSpPr>
        <p:spPr>
          <a:xfrm>
            <a:off x="8809214" y="1239122"/>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Rak koppling 18">
            <a:extLst>
              <a:ext uri="{FF2B5EF4-FFF2-40B4-BE49-F238E27FC236}">
                <a16:creationId xmlns:a16="http://schemas.microsoft.com/office/drawing/2014/main" id="{20988FA0-06DF-C392-6FDA-92F553F8F58F}"/>
              </a:ext>
            </a:extLst>
          </p:cNvPr>
          <p:cNvCxnSpPr/>
          <p:nvPr/>
        </p:nvCxnSpPr>
        <p:spPr>
          <a:xfrm>
            <a:off x="9103657" y="1239121"/>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AF03C6F3-5517-D5B1-4CAF-65D9D7B038C9}"/>
              </a:ext>
            </a:extLst>
          </p:cNvPr>
          <p:cNvCxnSpPr/>
          <p:nvPr/>
        </p:nvCxnSpPr>
        <p:spPr>
          <a:xfrm>
            <a:off x="9414375" y="1239120"/>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2BC93DBB-7401-9063-77CB-E6EF8E783270}"/>
              </a:ext>
            </a:extLst>
          </p:cNvPr>
          <p:cNvCxnSpPr/>
          <p:nvPr/>
        </p:nvCxnSpPr>
        <p:spPr>
          <a:xfrm>
            <a:off x="9769483" y="1239119"/>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211C4F88-ED80-B918-B8C4-8628F19816A2}"/>
              </a:ext>
            </a:extLst>
          </p:cNvPr>
          <p:cNvCxnSpPr/>
          <p:nvPr/>
        </p:nvCxnSpPr>
        <p:spPr>
          <a:xfrm>
            <a:off x="10115712" y="1239119"/>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Rak koppling 22">
            <a:extLst>
              <a:ext uri="{FF2B5EF4-FFF2-40B4-BE49-F238E27FC236}">
                <a16:creationId xmlns:a16="http://schemas.microsoft.com/office/drawing/2014/main" id="{05D803CC-336C-6C57-4CD0-AC35CD005AFC}"/>
              </a:ext>
            </a:extLst>
          </p:cNvPr>
          <p:cNvCxnSpPr/>
          <p:nvPr/>
        </p:nvCxnSpPr>
        <p:spPr>
          <a:xfrm>
            <a:off x="10461942" y="1250718"/>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Rak koppling 23">
            <a:extLst>
              <a:ext uri="{FF2B5EF4-FFF2-40B4-BE49-F238E27FC236}">
                <a16:creationId xmlns:a16="http://schemas.microsoft.com/office/drawing/2014/main" id="{C2C4509C-DDDD-FF68-BF25-2D6D283B45F8}"/>
              </a:ext>
            </a:extLst>
          </p:cNvPr>
          <p:cNvCxnSpPr/>
          <p:nvPr/>
        </p:nvCxnSpPr>
        <p:spPr>
          <a:xfrm>
            <a:off x="10808169" y="1250718"/>
            <a:ext cx="0" cy="1707951"/>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4519875-F5E7-C51A-BB86-15A76D205664}"/>
              </a:ext>
            </a:extLst>
          </p:cNvPr>
          <p:cNvSpPr/>
          <p:nvPr/>
        </p:nvSpPr>
        <p:spPr>
          <a:xfrm>
            <a:off x="8564388" y="1239122"/>
            <a:ext cx="2565646" cy="1707951"/>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93920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4F1E716-D97D-209A-CEE6-D2C8176110FC}"/>
              </a:ext>
            </a:extLst>
          </p:cNvPr>
          <p:cNvSpPr txBox="1"/>
          <p:nvPr/>
        </p:nvSpPr>
        <p:spPr>
          <a:xfrm>
            <a:off x="4240567" y="296873"/>
            <a:ext cx="2723225"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kern="100" dirty="0">
                <a:latin typeface="Calibri" panose="020F0502020204030204" pitchFamily="34" charset="0"/>
                <a:ea typeface="Calibri" panose="020F0502020204030204" pitchFamily="34" charset="0"/>
                <a:cs typeface="Times New Roman" panose="02020603050405020304" pitchFamily="18" charset="0"/>
              </a:rPr>
              <a:t>N</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edskräpning</a:t>
            </a:r>
          </a:p>
        </p:txBody>
      </p:sp>
      <p:pic>
        <p:nvPicPr>
          <p:cNvPr id="4" name="Bild 13" descr="Omfattande nedskräpning: ”Har aldrig varit med om något liknande”">
            <a:extLst>
              <a:ext uri="{FF2B5EF4-FFF2-40B4-BE49-F238E27FC236}">
                <a16:creationId xmlns:a16="http://schemas.microsoft.com/office/drawing/2014/main" id="{48952310-27CF-43D9-9D99-23A14310DF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8349" y="1146941"/>
            <a:ext cx="3414029" cy="2273048"/>
          </a:xfrm>
          <a:prstGeom prst="rect">
            <a:avLst/>
          </a:prstGeom>
          <a:noFill/>
          <a:ln>
            <a:noFill/>
          </a:ln>
        </p:spPr>
      </p:pic>
      <p:pic>
        <p:nvPicPr>
          <p:cNvPr id="5" name="Bild 14" descr="Miljö | uvf.one">
            <a:extLst>
              <a:ext uri="{FF2B5EF4-FFF2-40B4-BE49-F238E27FC236}">
                <a16:creationId xmlns:a16="http://schemas.microsoft.com/office/drawing/2014/main" id="{8172C5FD-8010-1ED6-3370-071DA8DE72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48226" y="3692148"/>
            <a:ext cx="2754152" cy="2601564"/>
          </a:xfrm>
          <a:prstGeom prst="rect">
            <a:avLst/>
          </a:prstGeom>
          <a:noFill/>
          <a:ln>
            <a:noFill/>
          </a:ln>
        </p:spPr>
      </p:pic>
      <p:sp>
        <p:nvSpPr>
          <p:cNvPr id="7" name="textruta 6">
            <a:extLst>
              <a:ext uri="{FF2B5EF4-FFF2-40B4-BE49-F238E27FC236}">
                <a16:creationId xmlns:a16="http://schemas.microsoft.com/office/drawing/2014/main" id="{DF0CD636-5719-5C25-5251-1944ABF05518}"/>
              </a:ext>
            </a:extLst>
          </p:cNvPr>
          <p:cNvSpPr txBox="1"/>
          <p:nvPr/>
        </p:nvSpPr>
        <p:spPr>
          <a:xfrm>
            <a:off x="1099935" y="951653"/>
            <a:ext cx="6094520" cy="2387257"/>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sv-SE" sz="1400" kern="100" dirty="0">
                <a:solidFill>
                  <a:srgbClr val="FF0000"/>
                </a:solidFill>
                <a:effectLst/>
                <a:ea typeface="Calibri" panose="020F0502020204030204" pitchFamily="34" charset="0"/>
                <a:cs typeface="Times New Roman" panose="02020603050405020304" pitchFamily="18" charset="0"/>
              </a:rPr>
              <a:t>Det är olagligt att skräpa ner i Sverige</a:t>
            </a:r>
            <a:r>
              <a:rPr lang="sv-SE" sz="1400" kern="100" dirty="0">
                <a:solidFill>
                  <a:srgbClr val="000000"/>
                </a:solidFill>
                <a:effectLst/>
                <a:ea typeface="Calibri" panose="020F0502020204030204" pitchFamily="34" charset="0"/>
                <a:cs typeface="Times New Roman" panose="02020603050405020304" pitchFamily="18" charset="0"/>
              </a:rPr>
              <a:t>. Den som skräpar ner kan få böter eller fängelse om nedskräpningen är mer omfattande. Mindre nedskräpning, som t.ex. om man kastar ett enstaka skräp på gatan, kan leda till en </a:t>
            </a:r>
            <a:r>
              <a:rPr lang="sv-SE" sz="1400" b="1" kern="100" dirty="0">
                <a:solidFill>
                  <a:srgbClr val="000000"/>
                </a:solidFill>
                <a:effectLst/>
                <a:ea typeface="Calibri" panose="020F0502020204030204" pitchFamily="34" charset="0"/>
                <a:cs typeface="Times New Roman" panose="02020603050405020304" pitchFamily="18" charset="0"/>
              </a:rPr>
              <a:t>skräp bot</a:t>
            </a:r>
            <a:r>
              <a:rPr lang="sv-SE" sz="1400" kern="100" dirty="0">
                <a:solidFill>
                  <a:srgbClr val="000000"/>
                </a:solidFill>
                <a:effectLst/>
                <a:ea typeface="Calibri" panose="020F0502020204030204" pitchFamily="34" charset="0"/>
                <a:cs typeface="Times New Roman" panose="02020603050405020304" pitchFamily="18" charset="0"/>
              </a:rPr>
              <a:t> på 800 kr. </a:t>
            </a:r>
            <a:endParaRPr lang="sv-SE" sz="1400" kern="100" dirty="0">
              <a:effectLs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v-SE" sz="1400" kern="100" dirty="0">
                <a:solidFill>
                  <a:srgbClr val="000000"/>
                </a:solidFill>
                <a:effectLst/>
                <a:ea typeface="Calibri" panose="020F0502020204030204" pitchFamily="34" charset="0"/>
                <a:cs typeface="Times New Roman" panose="02020603050405020304" pitchFamily="18" charset="0"/>
              </a:rPr>
              <a:t>Med skräp menas både mindre föremål som glas, papper, engångsgrillar och fimpar och större föremål som byggavfall, möbler, bilar och hemelektronik.</a:t>
            </a:r>
            <a:endParaRPr lang="sv-SE" sz="14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sv-SE" sz="1400" u="sng" kern="100" dirty="0">
                <a:solidFill>
                  <a:srgbClr val="000000"/>
                </a:solidFill>
                <a:effectLst/>
                <a:ea typeface="Calibri" panose="020F0502020204030204" pitchFamily="34" charset="0"/>
                <a:cs typeface="Times New Roman" panose="02020603050405020304" pitchFamily="18" charset="0"/>
              </a:rPr>
              <a:t>Vi har alla ett ansvar att inte slänga skräp på marken</a:t>
            </a:r>
            <a:r>
              <a:rPr lang="sv-SE" sz="1400" kern="100" dirty="0">
                <a:solidFill>
                  <a:srgbClr val="000000"/>
                </a:solidFill>
                <a:effectLst/>
                <a:ea typeface="Calibri" panose="020F0502020204030204" pitchFamily="34" charset="0"/>
                <a:cs typeface="Times New Roman" panose="02020603050405020304" pitchFamily="18" charset="0"/>
              </a:rPr>
              <a:t>. Men om det ändå hamnar utanför papperskorgen så har Klubben ett ansvar att städa upp, och med klubben så menas alla medlemmar. Så i praktiken blir det rent. </a:t>
            </a:r>
            <a:r>
              <a:rPr lang="sv-SE" sz="1400" kern="100" dirty="0">
                <a:solidFill>
                  <a:srgbClr val="000000"/>
                </a:solidFill>
                <a:ea typeface="Calibri" panose="020F0502020204030204" pitchFamily="34" charset="0"/>
                <a:cs typeface="Times New Roman" panose="02020603050405020304" pitchFamily="18" charset="0"/>
              </a:rPr>
              <a:t>K</a:t>
            </a:r>
            <a:r>
              <a:rPr lang="sv-SE" sz="1400" kern="100" dirty="0">
                <a:solidFill>
                  <a:srgbClr val="000000"/>
                </a:solidFill>
                <a:effectLst/>
                <a:ea typeface="Calibri" panose="020F0502020204030204" pitchFamily="34" charset="0"/>
                <a:cs typeface="Times New Roman" panose="02020603050405020304" pitchFamily="18" charset="0"/>
              </a:rPr>
              <a:t>amratmässigt kan det tyckas ”för jäkligt” att vissa inte plockar upp efter sig.</a:t>
            </a:r>
            <a:endParaRPr lang="sv-SE" sz="1400" kern="100" dirty="0">
              <a:effectLst/>
              <a:ea typeface="Calibri" panose="020F0502020204030204" pitchFamily="34" charset="0"/>
              <a:cs typeface="Times New Roman" panose="02020603050405020304" pitchFamily="18" charset="0"/>
            </a:endParaRPr>
          </a:p>
        </p:txBody>
      </p:sp>
      <p:sp>
        <p:nvSpPr>
          <p:cNvPr id="9" name="textruta 8">
            <a:extLst>
              <a:ext uri="{FF2B5EF4-FFF2-40B4-BE49-F238E27FC236}">
                <a16:creationId xmlns:a16="http://schemas.microsoft.com/office/drawing/2014/main" id="{EFE02083-6120-BE4B-7839-38C0CBC8F445}"/>
              </a:ext>
            </a:extLst>
          </p:cNvPr>
          <p:cNvSpPr txBox="1"/>
          <p:nvPr/>
        </p:nvSpPr>
        <p:spPr>
          <a:xfrm>
            <a:off x="1099935" y="3419989"/>
            <a:ext cx="7073108" cy="1106778"/>
          </a:xfrm>
          <a:prstGeom prst="rect">
            <a:avLst/>
          </a:prstGeom>
          <a:noFill/>
        </p:spPr>
        <p:txBody>
          <a:bodyPr wrap="square">
            <a:spAutoFit/>
          </a:bodyPr>
          <a:lstStyle/>
          <a:p>
            <a:pPr>
              <a:lnSpc>
                <a:spcPct val="107000"/>
              </a:lnSpc>
              <a:spcAft>
                <a:spcPts val="800"/>
              </a:spcAft>
            </a:pPr>
            <a:r>
              <a:rPr lang="sv-SE" sz="1400" b="1" kern="0" dirty="0">
                <a:solidFill>
                  <a:srgbClr val="000000"/>
                </a:solidFill>
                <a:effectLst/>
                <a:ea typeface="Times New Roman" panose="02020603050405020304" pitchFamily="18" charset="0"/>
                <a:cs typeface="Times New Roman" panose="02020603050405020304" pitchFamily="18" charset="0"/>
              </a:rPr>
              <a:t>Vad gäller för båtar?</a:t>
            </a:r>
            <a:endParaRPr lang="sv-SE" sz="1400" b="1"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sv-SE" sz="1400" kern="100" dirty="0">
                <a:solidFill>
                  <a:srgbClr val="000000"/>
                </a:solidFill>
                <a:effectLst/>
                <a:ea typeface="Calibri" panose="020F0502020204030204" pitchFamily="34" charset="0"/>
                <a:cs typeface="Times New Roman" panose="02020603050405020304" pitchFamily="18" charset="0"/>
              </a:rPr>
              <a:t>Det är förbjudet att dumpa en fritidsbåt i naturen eller att låta den vara en risk för människors hälsa eller miljön. Det finns ett nationellt system, som tar hand om uttjänta fritidsbåtar.   </a:t>
            </a:r>
            <a:endParaRPr lang="sv-SE" sz="1400" kern="100" dirty="0">
              <a:effectLst/>
              <a:ea typeface="Calibri" panose="020F0502020204030204" pitchFamily="34" charset="0"/>
              <a:cs typeface="Times New Roman" panose="02020603050405020304" pitchFamily="18" charset="0"/>
            </a:endParaRPr>
          </a:p>
        </p:txBody>
      </p:sp>
      <p:pic>
        <p:nvPicPr>
          <p:cNvPr id="6" name="Bildobjekt 5" descr="En bild som visar Grafik, Teckensnitt, logotyp, design&#10;&#10;Automatiskt genererad beskrivning">
            <a:extLst>
              <a:ext uri="{FF2B5EF4-FFF2-40B4-BE49-F238E27FC236}">
                <a16:creationId xmlns:a16="http://schemas.microsoft.com/office/drawing/2014/main" id="{125DC34C-FB36-B9E0-F46F-E3E902BED2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5884" y="4371464"/>
            <a:ext cx="1034974" cy="745790"/>
          </a:xfrm>
          <a:prstGeom prst="rect">
            <a:avLst/>
          </a:prstGeom>
        </p:spPr>
      </p:pic>
      <p:sp>
        <p:nvSpPr>
          <p:cNvPr id="10" name="textruta 9">
            <a:extLst>
              <a:ext uri="{FF2B5EF4-FFF2-40B4-BE49-F238E27FC236}">
                <a16:creationId xmlns:a16="http://schemas.microsoft.com/office/drawing/2014/main" id="{2D77BF78-AE18-49D7-C831-684E056CC0C0}"/>
              </a:ext>
            </a:extLst>
          </p:cNvPr>
          <p:cNvSpPr txBox="1"/>
          <p:nvPr/>
        </p:nvSpPr>
        <p:spPr>
          <a:xfrm>
            <a:off x="1036157" y="5188274"/>
            <a:ext cx="6094428" cy="369332"/>
          </a:xfrm>
          <a:prstGeom prst="rect">
            <a:avLst/>
          </a:prstGeom>
          <a:noFill/>
        </p:spPr>
        <p:txBody>
          <a:bodyPr wrap="square">
            <a:spAutoFit/>
          </a:bodyPr>
          <a:lstStyle/>
          <a:p>
            <a:pPr algn="ctr"/>
            <a:r>
              <a:rPr lang="sv-SE" b="0" i="0" dirty="0">
                <a:solidFill>
                  <a:srgbClr val="6EC1E4"/>
                </a:solidFill>
                <a:effectLst/>
                <a:latin typeface="Roboto" panose="02000000000000000000" pitchFamily="2" charset="0"/>
              </a:rPr>
              <a:t>ETT SAMARBETE MELLAN</a:t>
            </a:r>
          </a:p>
        </p:txBody>
      </p:sp>
      <p:pic>
        <p:nvPicPr>
          <p:cNvPr id="12" name="Bildobjekt 11" descr="En bild som visar Teckensnitt, logotyp, Grafik, text&#10;&#10;Automatiskt genererad beskrivning">
            <a:extLst>
              <a:ext uri="{FF2B5EF4-FFF2-40B4-BE49-F238E27FC236}">
                <a16:creationId xmlns:a16="http://schemas.microsoft.com/office/drawing/2014/main" id="{1C2878FD-8978-AE09-4803-DC7DCC2B10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53" y="5312915"/>
            <a:ext cx="1653683" cy="1127858"/>
          </a:xfrm>
          <a:prstGeom prst="rect">
            <a:avLst/>
          </a:prstGeom>
        </p:spPr>
      </p:pic>
      <p:pic>
        <p:nvPicPr>
          <p:cNvPr id="14" name="Bildobjekt 13" descr="En bild som visar logotyp, symbol, text, Teckensnitt&#10;&#10;Automatiskt genererad beskrivning">
            <a:extLst>
              <a:ext uri="{FF2B5EF4-FFF2-40B4-BE49-F238E27FC236}">
                <a16:creationId xmlns:a16="http://schemas.microsoft.com/office/drawing/2014/main" id="{89A32204-0E69-1434-9B37-8F099E2A10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4295" y="5489008"/>
            <a:ext cx="1722269" cy="838273"/>
          </a:xfrm>
          <a:prstGeom prst="rect">
            <a:avLst/>
          </a:prstGeom>
        </p:spPr>
      </p:pic>
      <p:pic>
        <p:nvPicPr>
          <p:cNvPr id="16" name="Bildobjekt 15" descr="En bild som visar Teckensnitt, logotyp, Grafik, text&#10;&#10;Automatiskt genererad beskrivning">
            <a:extLst>
              <a:ext uri="{FF2B5EF4-FFF2-40B4-BE49-F238E27FC236}">
                <a16:creationId xmlns:a16="http://schemas.microsoft.com/office/drawing/2014/main" id="{3E4A0EC1-BB82-5D8E-43AD-4A04DD28CA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7261" y="5652850"/>
            <a:ext cx="1577477" cy="655377"/>
          </a:xfrm>
          <a:prstGeom prst="rect">
            <a:avLst/>
          </a:prstGeom>
        </p:spPr>
      </p:pic>
    </p:spTree>
    <p:extLst>
      <p:ext uri="{BB962C8B-B14F-4D97-AF65-F5344CB8AC3E}">
        <p14:creationId xmlns:p14="http://schemas.microsoft.com/office/powerpoint/2010/main" val="1143789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text, skärmbild, diagram, Plan&#10;&#10;Automatiskt genererad beskrivning">
            <a:extLst>
              <a:ext uri="{FF2B5EF4-FFF2-40B4-BE49-F238E27FC236}">
                <a16:creationId xmlns:a16="http://schemas.microsoft.com/office/drawing/2014/main" id="{4101943D-4E0F-273B-40D6-1D59560DC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742" y="205460"/>
            <a:ext cx="9190516" cy="6447079"/>
          </a:xfrm>
          <a:prstGeom prst="rect">
            <a:avLst/>
          </a:prstGeom>
        </p:spPr>
      </p:pic>
      <p:sp>
        <p:nvSpPr>
          <p:cNvPr id="7" name="Rektangel 6">
            <a:extLst>
              <a:ext uri="{FF2B5EF4-FFF2-40B4-BE49-F238E27FC236}">
                <a16:creationId xmlns:a16="http://schemas.microsoft.com/office/drawing/2014/main" id="{290CC3A8-6BC1-2520-F44C-B6B729C32C70}"/>
              </a:ext>
            </a:extLst>
          </p:cNvPr>
          <p:cNvSpPr/>
          <p:nvPr/>
        </p:nvSpPr>
        <p:spPr>
          <a:xfrm>
            <a:off x="2017336" y="5033914"/>
            <a:ext cx="207390" cy="7541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En bild som visar grön, design&#10;&#10;Automatiskt genererad beskrivning">
            <a:extLst>
              <a:ext uri="{FF2B5EF4-FFF2-40B4-BE49-F238E27FC236}">
                <a16:creationId xmlns:a16="http://schemas.microsoft.com/office/drawing/2014/main" id="{61FFE93D-DE0E-FD49-3A2D-B9D6470AED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859" y="373961"/>
            <a:ext cx="563339" cy="541504"/>
          </a:xfrm>
          <a:prstGeom prst="rect">
            <a:avLst/>
          </a:prstGeom>
        </p:spPr>
      </p:pic>
      <p:sp>
        <p:nvSpPr>
          <p:cNvPr id="2" name="Rektangel 1">
            <a:extLst>
              <a:ext uri="{FF2B5EF4-FFF2-40B4-BE49-F238E27FC236}">
                <a16:creationId xmlns:a16="http://schemas.microsoft.com/office/drawing/2014/main" id="{21C68E8C-FF3E-65B9-3B82-EC12B353E9F8}"/>
              </a:ext>
            </a:extLst>
          </p:cNvPr>
          <p:cNvSpPr/>
          <p:nvPr/>
        </p:nvSpPr>
        <p:spPr>
          <a:xfrm>
            <a:off x="8088198" y="1989056"/>
            <a:ext cx="377072" cy="1225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ektangel 2">
            <a:extLst>
              <a:ext uri="{FF2B5EF4-FFF2-40B4-BE49-F238E27FC236}">
                <a16:creationId xmlns:a16="http://schemas.microsoft.com/office/drawing/2014/main" id="{54DA6AB9-4176-33F0-FD96-F50FE40686B0}"/>
              </a:ext>
            </a:extLst>
          </p:cNvPr>
          <p:cNvSpPr/>
          <p:nvPr/>
        </p:nvSpPr>
        <p:spPr>
          <a:xfrm>
            <a:off x="8135332" y="2209014"/>
            <a:ext cx="1470581" cy="2042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5" name="Bildobjekt 24">
            <a:extLst>
              <a:ext uri="{FF2B5EF4-FFF2-40B4-BE49-F238E27FC236}">
                <a16:creationId xmlns:a16="http://schemas.microsoft.com/office/drawing/2014/main" id="{38BFFC4E-7CEC-EECD-0166-CADC351686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867" y="4309450"/>
            <a:ext cx="3017852" cy="391175"/>
          </a:xfrm>
          <a:prstGeom prst="rect">
            <a:avLst/>
          </a:prstGeom>
        </p:spPr>
      </p:pic>
      <p:sp>
        <p:nvSpPr>
          <p:cNvPr id="26" name="Ellips 25">
            <a:extLst>
              <a:ext uri="{FF2B5EF4-FFF2-40B4-BE49-F238E27FC236}">
                <a16:creationId xmlns:a16="http://schemas.microsoft.com/office/drawing/2014/main" id="{05CD93A8-A60B-FB27-2FF2-60A6A907E011}"/>
              </a:ext>
            </a:extLst>
          </p:cNvPr>
          <p:cNvSpPr/>
          <p:nvPr/>
        </p:nvSpPr>
        <p:spPr>
          <a:xfrm>
            <a:off x="6853984" y="4369748"/>
            <a:ext cx="268080" cy="287943"/>
          </a:xfrm>
          <a:prstGeom prst="ellipse">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Rektangel: rundade hörn 34">
            <a:extLst>
              <a:ext uri="{FF2B5EF4-FFF2-40B4-BE49-F238E27FC236}">
                <a16:creationId xmlns:a16="http://schemas.microsoft.com/office/drawing/2014/main" id="{156AD09D-4C15-2BBF-D0F6-1464C6B6DA82}"/>
              </a:ext>
            </a:extLst>
          </p:cNvPr>
          <p:cNvSpPr/>
          <p:nvPr/>
        </p:nvSpPr>
        <p:spPr>
          <a:xfrm>
            <a:off x="4213308" y="4439841"/>
            <a:ext cx="209579" cy="214778"/>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Rektangel: rundade hörn 35">
            <a:extLst>
              <a:ext uri="{FF2B5EF4-FFF2-40B4-BE49-F238E27FC236}">
                <a16:creationId xmlns:a16="http://schemas.microsoft.com/office/drawing/2014/main" id="{C7A51917-A02F-BDB7-6100-1BDBA70EA00F}"/>
              </a:ext>
            </a:extLst>
          </p:cNvPr>
          <p:cNvSpPr/>
          <p:nvPr/>
        </p:nvSpPr>
        <p:spPr>
          <a:xfrm>
            <a:off x="5855352" y="4439841"/>
            <a:ext cx="209579" cy="214778"/>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ektangel: rundade hörn 36">
            <a:extLst>
              <a:ext uri="{FF2B5EF4-FFF2-40B4-BE49-F238E27FC236}">
                <a16:creationId xmlns:a16="http://schemas.microsoft.com/office/drawing/2014/main" id="{7CD16B22-722D-5DF2-B18E-951FEC3679EF}"/>
              </a:ext>
            </a:extLst>
          </p:cNvPr>
          <p:cNvSpPr/>
          <p:nvPr/>
        </p:nvSpPr>
        <p:spPr>
          <a:xfrm>
            <a:off x="5520315" y="4439841"/>
            <a:ext cx="209579" cy="214778"/>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ktangel: rundade hörn 37">
            <a:extLst>
              <a:ext uri="{FF2B5EF4-FFF2-40B4-BE49-F238E27FC236}">
                <a16:creationId xmlns:a16="http://schemas.microsoft.com/office/drawing/2014/main" id="{2AE016B7-809A-71EE-4520-D289E1629748}"/>
              </a:ext>
            </a:extLst>
          </p:cNvPr>
          <p:cNvSpPr/>
          <p:nvPr/>
        </p:nvSpPr>
        <p:spPr>
          <a:xfrm>
            <a:off x="5194068" y="4439841"/>
            <a:ext cx="209579" cy="214778"/>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Rektangel: rundade hörn 38">
            <a:extLst>
              <a:ext uri="{FF2B5EF4-FFF2-40B4-BE49-F238E27FC236}">
                <a16:creationId xmlns:a16="http://schemas.microsoft.com/office/drawing/2014/main" id="{41DA7167-026D-C1A8-120A-1DD53075AC9E}"/>
              </a:ext>
            </a:extLst>
          </p:cNvPr>
          <p:cNvSpPr/>
          <p:nvPr/>
        </p:nvSpPr>
        <p:spPr>
          <a:xfrm>
            <a:off x="4869951" y="4439841"/>
            <a:ext cx="209579" cy="214778"/>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ktangel: rundade hörn 39">
            <a:extLst>
              <a:ext uri="{FF2B5EF4-FFF2-40B4-BE49-F238E27FC236}">
                <a16:creationId xmlns:a16="http://schemas.microsoft.com/office/drawing/2014/main" id="{80C8C183-A448-C1A2-94C3-A63DB10258EF}"/>
              </a:ext>
            </a:extLst>
          </p:cNvPr>
          <p:cNvSpPr/>
          <p:nvPr/>
        </p:nvSpPr>
        <p:spPr>
          <a:xfrm>
            <a:off x="4534023" y="4442913"/>
            <a:ext cx="209579" cy="214778"/>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1" name="Rektangel: rundade hörn 40">
            <a:extLst>
              <a:ext uri="{FF2B5EF4-FFF2-40B4-BE49-F238E27FC236}">
                <a16:creationId xmlns:a16="http://schemas.microsoft.com/office/drawing/2014/main" id="{BBEE79C5-2409-C663-E159-E58C5619D4AC}"/>
              </a:ext>
            </a:extLst>
          </p:cNvPr>
          <p:cNvSpPr/>
          <p:nvPr/>
        </p:nvSpPr>
        <p:spPr>
          <a:xfrm>
            <a:off x="6194559" y="4436013"/>
            <a:ext cx="209579" cy="214778"/>
          </a:xfrm>
          <a:prstGeom prst="roundRect">
            <a:avLst/>
          </a:prstGeom>
          <a:solidFill>
            <a:schemeClr val="bg1">
              <a:lumMod val="75000"/>
            </a:schemeClr>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ktangel: rundade hörn 41">
            <a:extLst>
              <a:ext uri="{FF2B5EF4-FFF2-40B4-BE49-F238E27FC236}">
                <a16:creationId xmlns:a16="http://schemas.microsoft.com/office/drawing/2014/main" id="{858DD5D9-F6AC-6470-E99A-E02F80064A6A}"/>
              </a:ext>
            </a:extLst>
          </p:cNvPr>
          <p:cNvSpPr/>
          <p:nvPr/>
        </p:nvSpPr>
        <p:spPr>
          <a:xfrm>
            <a:off x="6522727" y="4442913"/>
            <a:ext cx="209579" cy="214778"/>
          </a:xfrm>
          <a:prstGeom prst="roundRect">
            <a:avLst/>
          </a:prstGeom>
          <a:solidFill>
            <a:schemeClr val="bg1">
              <a:lumMod val="75000"/>
            </a:schemeClr>
          </a:solidFill>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0D186858-883C-DCAF-6837-C070468F02B2}"/>
              </a:ext>
            </a:extLst>
          </p:cNvPr>
          <p:cNvSpPr txBox="1"/>
          <p:nvPr/>
        </p:nvSpPr>
        <p:spPr>
          <a:xfrm>
            <a:off x="4148752" y="4414981"/>
            <a:ext cx="357790" cy="253916"/>
          </a:xfrm>
          <a:prstGeom prst="rect">
            <a:avLst/>
          </a:prstGeom>
          <a:noFill/>
        </p:spPr>
        <p:txBody>
          <a:bodyPr wrap="none" rtlCol="0">
            <a:spAutoFit/>
          </a:bodyPr>
          <a:lstStyle/>
          <a:p>
            <a:r>
              <a:rPr lang="sv-SE" sz="1050" b="1" dirty="0"/>
              <a:t>22.</a:t>
            </a:r>
          </a:p>
        </p:txBody>
      </p:sp>
      <p:sp>
        <p:nvSpPr>
          <p:cNvPr id="28" name="textruta 27">
            <a:extLst>
              <a:ext uri="{FF2B5EF4-FFF2-40B4-BE49-F238E27FC236}">
                <a16:creationId xmlns:a16="http://schemas.microsoft.com/office/drawing/2014/main" id="{F88D13D8-B0CC-3EB0-A1D0-112E4CFA56AF}"/>
              </a:ext>
            </a:extLst>
          </p:cNvPr>
          <p:cNvSpPr txBox="1"/>
          <p:nvPr/>
        </p:nvSpPr>
        <p:spPr>
          <a:xfrm>
            <a:off x="4466047" y="4429695"/>
            <a:ext cx="357790" cy="253916"/>
          </a:xfrm>
          <a:prstGeom prst="rect">
            <a:avLst/>
          </a:prstGeom>
          <a:noFill/>
        </p:spPr>
        <p:txBody>
          <a:bodyPr wrap="none" rtlCol="0">
            <a:spAutoFit/>
          </a:bodyPr>
          <a:lstStyle/>
          <a:p>
            <a:r>
              <a:rPr lang="sv-SE" sz="1050" b="1" dirty="0"/>
              <a:t>21.</a:t>
            </a:r>
          </a:p>
        </p:txBody>
      </p:sp>
      <p:sp>
        <p:nvSpPr>
          <p:cNvPr id="29" name="textruta 28">
            <a:extLst>
              <a:ext uri="{FF2B5EF4-FFF2-40B4-BE49-F238E27FC236}">
                <a16:creationId xmlns:a16="http://schemas.microsoft.com/office/drawing/2014/main" id="{D5DF9129-5E54-7350-148E-9DE9B3E263A4}"/>
              </a:ext>
            </a:extLst>
          </p:cNvPr>
          <p:cNvSpPr txBox="1"/>
          <p:nvPr/>
        </p:nvSpPr>
        <p:spPr>
          <a:xfrm>
            <a:off x="4846694" y="4429695"/>
            <a:ext cx="288862" cy="253916"/>
          </a:xfrm>
          <a:prstGeom prst="rect">
            <a:avLst/>
          </a:prstGeom>
          <a:noFill/>
        </p:spPr>
        <p:txBody>
          <a:bodyPr wrap="none" rtlCol="0">
            <a:spAutoFit/>
          </a:bodyPr>
          <a:lstStyle/>
          <a:p>
            <a:r>
              <a:rPr lang="sv-SE" sz="1050" b="1" dirty="0"/>
              <a:t>8.</a:t>
            </a:r>
          </a:p>
        </p:txBody>
      </p:sp>
      <p:sp>
        <p:nvSpPr>
          <p:cNvPr id="30" name="textruta 29">
            <a:extLst>
              <a:ext uri="{FF2B5EF4-FFF2-40B4-BE49-F238E27FC236}">
                <a16:creationId xmlns:a16="http://schemas.microsoft.com/office/drawing/2014/main" id="{98033243-01E5-2D5E-E032-57A1830A9CA5}"/>
              </a:ext>
            </a:extLst>
          </p:cNvPr>
          <p:cNvSpPr txBox="1"/>
          <p:nvPr/>
        </p:nvSpPr>
        <p:spPr>
          <a:xfrm>
            <a:off x="5180170" y="4437423"/>
            <a:ext cx="288862" cy="253916"/>
          </a:xfrm>
          <a:prstGeom prst="rect">
            <a:avLst/>
          </a:prstGeom>
          <a:noFill/>
        </p:spPr>
        <p:txBody>
          <a:bodyPr wrap="none" rtlCol="0">
            <a:spAutoFit/>
          </a:bodyPr>
          <a:lstStyle/>
          <a:p>
            <a:r>
              <a:rPr lang="sv-SE" sz="1050" b="1" dirty="0"/>
              <a:t>7.</a:t>
            </a:r>
          </a:p>
        </p:txBody>
      </p:sp>
      <p:sp>
        <p:nvSpPr>
          <p:cNvPr id="31" name="textruta 30">
            <a:extLst>
              <a:ext uri="{FF2B5EF4-FFF2-40B4-BE49-F238E27FC236}">
                <a16:creationId xmlns:a16="http://schemas.microsoft.com/office/drawing/2014/main" id="{B57E915E-677C-E963-BD22-0A1001877A4F}"/>
              </a:ext>
            </a:extLst>
          </p:cNvPr>
          <p:cNvSpPr txBox="1"/>
          <p:nvPr/>
        </p:nvSpPr>
        <p:spPr>
          <a:xfrm>
            <a:off x="5494882" y="4425474"/>
            <a:ext cx="288862" cy="253916"/>
          </a:xfrm>
          <a:prstGeom prst="rect">
            <a:avLst/>
          </a:prstGeom>
          <a:noFill/>
        </p:spPr>
        <p:txBody>
          <a:bodyPr wrap="none" rtlCol="0">
            <a:spAutoFit/>
          </a:bodyPr>
          <a:lstStyle/>
          <a:p>
            <a:r>
              <a:rPr lang="sv-SE" sz="1050" b="1" dirty="0"/>
              <a:t>6.</a:t>
            </a:r>
          </a:p>
        </p:txBody>
      </p:sp>
      <p:sp>
        <p:nvSpPr>
          <p:cNvPr id="32" name="textruta 31">
            <a:extLst>
              <a:ext uri="{FF2B5EF4-FFF2-40B4-BE49-F238E27FC236}">
                <a16:creationId xmlns:a16="http://schemas.microsoft.com/office/drawing/2014/main" id="{7168EFC2-EF7E-5CEB-CDCF-AF9419F9B061}"/>
              </a:ext>
            </a:extLst>
          </p:cNvPr>
          <p:cNvSpPr txBox="1"/>
          <p:nvPr/>
        </p:nvSpPr>
        <p:spPr>
          <a:xfrm>
            <a:off x="5843021" y="4416188"/>
            <a:ext cx="308635" cy="253916"/>
          </a:xfrm>
          <a:prstGeom prst="rect">
            <a:avLst/>
          </a:prstGeom>
          <a:noFill/>
        </p:spPr>
        <p:txBody>
          <a:bodyPr wrap="square" rtlCol="0">
            <a:spAutoFit/>
          </a:bodyPr>
          <a:lstStyle/>
          <a:p>
            <a:r>
              <a:rPr lang="sv-SE" sz="1050" b="1" dirty="0"/>
              <a:t>5.</a:t>
            </a:r>
          </a:p>
        </p:txBody>
      </p:sp>
      <p:sp>
        <p:nvSpPr>
          <p:cNvPr id="33" name="textruta 32">
            <a:extLst>
              <a:ext uri="{FF2B5EF4-FFF2-40B4-BE49-F238E27FC236}">
                <a16:creationId xmlns:a16="http://schemas.microsoft.com/office/drawing/2014/main" id="{48864735-D042-4A98-7283-D1C3BB7C67B5}"/>
              </a:ext>
            </a:extLst>
          </p:cNvPr>
          <p:cNvSpPr txBox="1"/>
          <p:nvPr/>
        </p:nvSpPr>
        <p:spPr>
          <a:xfrm>
            <a:off x="6503266" y="4414291"/>
            <a:ext cx="288862" cy="253916"/>
          </a:xfrm>
          <a:prstGeom prst="rect">
            <a:avLst/>
          </a:prstGeom>
          <a:noFill/>
        </p:spPr>
        <p:txBody>
          <a:bodyPr wrap="none" rtlCol="0">
            <a:spAutoFit/>
          </a:bodyPr>
          <a:lstStyle/>
          <a:p>
            <a:r>
              <a:rPr lang="sv-SE" sz="1050" b="1" dirty="0"/>
              <a:t>3.</a:t>
            </a:r>
          </a:p>
        </p:txBody>
      </p:sp>
      <p:sp>
        <p:nvSpPr>
          <p:cNvPr id="34" name="textruta 33">
            <a:extLst>
              <a:ext uri="{FF2B5EF4-FFF2-40B4-BE49-F238E27FC236}">
                <a16:creationId xmlns:a16="http://schemas.microsoft.com/office/drawing/2014/main" id="{3847DFF5-7CD1-7401-69E0-7CA01911A5CC}"/>
              </a:ext>
            </a:extLst>
          </p:cNvPr>
          <p:cNvSpPr txBox="1"/>
          <p:nvPr/>
        </p:nvSpPr>
        <p:spPr>
          <a:xfrm>
            <a:off x="6157733" y="4429695"/>
            <a:ext cx="288862" cy="253916"/>
          </a:xfrm>
          <a:prstGeom prst="rect">
            <a:avLst/>
          </a:prstGeom>
          <a:noFill/>
        </p:spPr>
        <p:txBody>
          <a:bodyPr wrap="none" rtlCol="0">
            <a:spAutoFit/>
          </a:bodyPr>
          <a:lstStyle/>
          <a:p>
            <a:r>
              <a:rPr lang="sv-SE" sz="1050" b="1" dirty="0"/>
              <a:t>4.</a:t>
            </a:r>
          </a:p>
        </p:txBody>
      </p:sp>
      <p:sp>
        <p:nvSpPr>
          <p:cNvPr id="44" name="textruta 43">
            <a:extLst>
              <a:ext uri="{FF2B5EF4-FFF2-40B4-BE49-F238E27FC236}">
                <a16:creationId xmlns:a16="http://schemas.microsoft.com/office/drawing/2014/main" id="{B7EBC2CD-411D-4FFD-F425-084925FDCE1E}"/>
              </a:ext>
            </a:extLst>
          </p:cNvPr>
          <p:cNvSpPr txBox="1"/>
          <p:nvPr/>
        </p:nvSpPr>
        <p:spPr>
          <a:xfrm>
            <a:off x="6827689" y="4389878"/>
            <a:ext cx="357790" cy="253916"/>
          </a:xfrm>
          <a:prstGeom prst="rect">
            <a:avLst/>
          </a:prstGeom>
          <a:noFill/>
        </p:spPr>
        <p:txBody>
          <a:bodyPr wrap="none" rtlCol="0">
            <a:spAutoFit/>
          </a:bodyPr>
          <a:lstStyle/>
          <a:p>
            <a:r>
              <a:rPr lang="sv-SE" sz="1050" b="1" dirty="0"/>
              <a:t>12.</a:t>
            </a:r>
          </a:p>
        </p:txBody>
      </p:sp>
      <p:pic>
        <p:nvPicPr>
          <p:cNvPr id="46" name="Bildobjekt 45">
            <a:extLst>
              <a:ext uri="{FF2B5EF4-FFF2-40B4-BE49-F238E27FC236}">
                <a16:creationId xmlns:a16="http://schemas.microsoft.com/office/drawing/2014/main" id="{48317427-6F7D-1B87-3CBB-7A4BCFD55C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9812" y="5344579"/>
            <a:ext cx="593454" cy="304843"/>
          </a:xfrm>
          <a:prstGeom prst="rect">
            <a:avLst/>
          </a:prstGeom>
        </p:spPr>
      </p:pic>
      <p:pic>
        <p:nvPicPr>
          <p:cNvPr id="48" name="Bildobjekt 47">
            <a:extLst>
              <a:ext uri="{FF2B5EF4-FFF2-40B4-BE49-F238E27FC236}">
                <a16:creationId xmlns:a16="http://schemas.microsoft.com/office/drawing/2014/main" id="{54F7CCCD-A148-6D0D-8CD0-BDEA7B002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2110" y="4781053"/>
            <a:ext cx="304843" cy="266737"/>
          </a:xfrm>
          <a:prstGeom prst="rect">
            <a:avLst/>
          </a:prstGeom>
        </p:spPr>
      </p:pic>
      <p:sp>
        <p:nvSpPr>
          <p:cNvPr id="49" name="Rektangel 48">
            <a:extLst>
              <a:ext uri="{FF2B5EF4-FFF2-40B4-BE49-F238E27FC236}">
                <a16:creationId xmlns:a16="http://schemas.microsoft.com/office/drawing/2014/main" id="{24FE41E1-DEED-BFAD-B3E5-65C48416431B}"/>
              </a:ext>
            </a:extLst>
          </p:cNvPr>
          <p:cNvSpPr/>
          <p:nvPr/>
        </p:nvSpPr>
        <p:spPr>
          <a:xfrm>
            <a:off x="7596663" y="1854359"/>
            <a:ext cx="1997354" cy="5415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1" name="Bildobjekt 50">
            <a:extLst>
              <a:ext uri="{FF2B5EF4-FFF2-40B4-BE49-F238E27FC236}">
                <a16:creationId xmlns:a16="http://schemas.microsoft.com/office/drawing/2014/main" id="{9EE7A2A4-4EBA-D3E0-DDC6-72C965210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3339" y="4759455"/>
            <a:ext cx="466790" cy="1152457"/>
          </a:xfrm>
          <a:prstGeom prst="rect">
            <a:avLst/>
          </a:prstGeom>
        </p:spPr>
      </p:pic>
      <p:sp>
        <p:nvSpPr>
          <p:cNvPr id="54" name="Ellips 53">
            <a:extLst>
              <a:ext uri="{FF2B5EF4-FFF2-40B4-BE49-F238E27FC236}">
                <a16:creationId xmlns:a16="http://schemas.microsoft.com/office/drawing/2014/main" id="{FF36BF18-B801-9760-961B-E3AE509B5C47}"/>
              </a:ext>
            </a:extLst>
          </p:cNvPr>
          <p:cNvSpPr/>
          <p:nvPr/>
        </p:nvSpPr>
        <p:spPr>
          <a:xfrm>
            <a:off x="8051986" y="5056843"/>
            <a:ext cx="240990" cy="221327"/>
          </a:xfrm>
          <a:prstGeom prst="ellips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66849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E95EB24-7B61-64C6-AC7D-6120F8752D13}"/>
              </a:ext>
            </a:extLst>
          </p:cNvPr>
          <p:cNvSpPr txBox="1"/>
          <p:nvPr/>
        </p:nvSpPr>
        <p:spPr>
          <a:xfrm>
            <a:off x="3186639" y="318758"/>
            <a:ext cx="6094520"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Säkerheten i miljöstationen</a:t>
            </a:r>
          </a:p>
        </p:txBody>
      </p:sp>
      <p:pic>
        <p:nvPicPr>
          <p:cNvPr id="5" name="Bild 3" descr="Uppsamlingskärl för IBC-container, enkel | Cowab.se">
            <a:extLst>
              <a:ext uri="{FF2B5EF4-FFF2-40B4-BE49-F238E27FC236}">
                <a16:creationId xmlns:a16="http://schemas.microsoft.com/office/drawing/2014/main" id="{E8B6B1B5-0378-9669-96E2-98AB20B6F46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8662" y="820007"/>
            <a:ext cx="3277637" cy="3277637"/>
          </a:xfrm>
          <a:prstGeom prst="rect">
            <a:avLst/>
          </a:prstGeom>
          <a:noFill/>
          <a:ln>
            <a:noFill/>
          </a:ln>
        </p:spPr>
      </p:pic>
      <p:sp>
        <p:nvSpPr>
          <p:cNvPr id="7" name="textruta 6">
            <a:extLst>
              <a:ext uri="{FF2B5EF4-FFF2-40B4-BE49-F238E27FC236}">
                <a16:creationId xmlns:a16="http://schemas.microsoft.com/office/drawing/2014/main" id="{6CD48015-5352-659D-A042-7ABF3B9C6BA2}"/>
              </a:ext>
            </a:extLst>
          </p:cNvPr>
          <p:cNvSpPr txBox="1"/>
          <p:nvPr/>
        </p:nvSpPr>
        <p:spPr>
          <a:xfrm>
            <a:off x="2487966" y="3910976"/>
            <a:ext cx="6094520" cy="1857368"/>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En av säkerhetsaspekterna i miljöstationen är att alla vätsketankar är placerade på </a:t>
            </a:r>
            <a:r>
              <a:rPr lang="sv-SE" kern="100" dirty="0">
                <a:effectLst/>
                <a:latin typeface="Calibri" panose="020F0502020204030204" pitchFamily="34" charset="0"/>
                <a:ea typeface="Calibri" panose="020F0502020204030204" pitchFamily="34" charset="0"/>
                <a:cs typeface="Times New Roman" panose="02020603050405020304" pitchFamily="18" charset="0"/>
              </a:rPr>
              <a:t>uppsamlingsbehållare som rymmer tankens hela mängd </a:t>
            </a: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om det vid något tillfälle skulle uppstå läckage på tankar, samt att alla fraktioner är väl märkta med skyltar på respektive behållare samt en stor </a:t>
            </a:r>
            <a:r>
              <a:rPr lang="sv-SE" kern="100" dirty="0">
                <a:latin typeface="Calibri" panose="020F0502020204030204" pitchFamily="34" charset="0"/>
                <a:ea typeface="Calibri" panose="020F0502020204030204" pitchFamily="34" charset="0"/>
                <a:cs typeface="Times New Roman" panose="02020603050405020304" pitchFamily="18" charset="0"/>
              </a:rPr>
              <a:t>Informationsskylt. </a:t>
            </a:r>
            <a:endParaRPr lang="sv-SE"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Bildobjekt 7">
            <a:extLst>
              <a:ext uri="{FF2B5EF4-FFF2-40B4-BE49-F238E27FC236}">
                <a16:creationId xmlns:a16="http://schemas.microsoft.com/office/drawing/2014/main" id="{9915865D-06A7-FB23-A02C-70D7664F4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958" y="1077208"/>
            <a:ext cx="2456851" cy="2763234"/>
          </a:xfrm>
          <a:prstGeom prst="rect">
            <a:avLst/>
          </a:prstGeom>
        </p:spPr>
      </p:pic>
    </p:spTree>
    <p:extLst>
      <p:ext uri="{BB962C8B-B14F-4D97-AF65-F5344CB8AC3E}">
        <p14:creationId xmlns:p14="http://schemas.microsoft.com/office/powerpoint/2010/main" val="1417732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7494BE1E-2F9D-1D03-5970-E3C7FEBFE259}"/>
              </a:ext>
            </a:extLst>
          </p:cNvPr>
          <p:cNvSpPr txBox="1"/>
          <p:nvPr/>
        </p:nvSpPr>
        <p:spPr>
          <a:xfrm>
            <a:off x="3659820" y="511767"/>
            <a:ext cx="3966099" cy="595932"/>
          </a:xfrm>
          <a:prstGeom prst="rect">
            <a:avLst/>
          </a:prstGeom>
          <a:noFill/>
        </p:spPr>
        <p:txBody>
          <a:bodyPr wrap="square">
            <a:spAutoFit/>
          </a:bodyPr>
          <a:lstStyle/>
          <a:p>
            <a:pPr lvl="0">
              <a:lnSpc>
                <a:spcPct val="107000"/>
              </a:lnSpc>
              <a:spcAft>
                <a:spcPts val="800"/>
              </a:spcAft>
            </a:pPr>
            <a:r>
              <a:rPr lang="sv-SE" sz="3200" kern="100" dirty="0">
                <a:latin typeface="Calibri" panose="020F0502020204030204" pitchFamily="34" charset="0"/>
                <a:ea typeface="Calibri" panose="020F0502020204030204" pitchFamily="34" charset="0"/>
                <a:cs typeface="Times New Roman" panose="02020603050405020304" pitchFamily="18" charset="0"/>
              </a:rPr>
              <a:t>L</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agring av farligt avfall</a:t>
            </a:r>
          </a:p>
        </p:txBody>
      </p:sp>
      <p:sp>
        <p:nvSpPr>
          <p:cNvPr id="2" name="textruta 1">
            <a:extLst>
              <a:ext uri="{FF2B5EF4-FFF2-40B4-BE49-F238E27FC236}">
                <a16:creationId xmlns:a16="http://schemas.microsoft.com/office/drawing/2014/main" id="{43AA62B6-9923-E181-A78B-0CB9852BE025}"/>
              </a:ext>
            </a:extLst>
          </p:cNvPr>
          <p:cNvSpPr txBox="1"/>
          <p:nvPr/>
        </p:nvSpPr>
        <p:spPr>
          <a:xfrm>
            <a:off x="994299" y="1202715"/>
            <a:ext cx="7142168" cy="1754326"/>
          </a:xfrm>
          <a:prstGeom prst="rect">
            <a:avLst/>
          </a:prstGeom>
          <a:noFill/>
        </p:spPr>
        <p:txBody>
          <a:bodyPr wrap="square" rtlCol="0">
            <a:spAutoFit/>
          </a:bodyPr>
          <a:lstStyle/>
          <a:p>
            <a:pPr marL="285750" indent="-285750">
              <a:buFont typeface="Arial" panose="020B0604020202020204" pitchFamily="34" charset="0"/>
              <a:buChar char="•"/>
            </a:pPr>
            <a:r>
              <a:rPr lang="sv-SE" dirty="0"/>
              <a:t>Medlemmen får inte på egen basis lagra eller förvara farligt avfall.</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Farligt avfall ska deponeras i avsedd behållare inom miljöstationen.</a:t>
            </a:r>
          </a:p>
          <a:p>
            <a:endParaRPr lang="sv-SE" dirty="0"/>
          </a:p>
          <a:p>
            <a:pPr marL="285750" indent="-285750">
              <a:buFont typeface="Arial" panose="020B0604020202020204" pitchFamily="34" charset="0"/>
              <a:buChar char="•"/>
            </a:pPr>
            <a:r>
              <a:rPr lang="sv-SE" dirty="0"/>
              <a:t>Medlem får inte ta med sig farligt avfall </a:t>
            </a:r>
          </a:p>
          <a:p>
            <a:r>
              <a:rPr lang="sv-SE" dirty="0"/>
              <a:t>      till klubben för att deponera i miljöstationen.    </a:t>
            </a:r>
          </a:p>
        </p:txBody>
      </p:sp>
      <p:pic>
        <p:nvPicPr>
          <p:cNvPr id="4" name="Bildobjekt 3" descr="En bild som visar belamrad&#10;&#10;Automatiskt genererad beskrivning">
            <a:extLst>
              <a:ext uri="{FF2B5EF4-FFF2-40B4-BE49-F238E27FC236}">
                <a16:creationId xmlns:a16="http://schemas.microsoft.com/office/drawing/2014/main" id="{4EB4437C-B1D2-436B-6DF3-24CE548D2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9023" y="2430820"/>
            <a:ext cx="3906142" cy="2596728"/>
          </a:xfrm>
          <a:prstGeom prst="rect">
            <a:avLst/>
          </a:prstGeom>
        </p:spPr>
      </p:pic>
      <p:pic>
        <p:nvPicPr>
          <p:cNvPr id="6" name="Bildobjekt 5" descr="En bild som visar utomhus, mark, gräs, skräp&#10;&#10;Automatiskt genererad beskrivning">
            <a:extLst>
              <a:ext uri="{FF2B5EF4-FFF2-40B4-BE49-F238E27FC236}">
                <a16:creationId xmlns:a16="http://schemas.microsoft.com/office/drawing/2014/main" id="{1D798CA8-33EF-97E5-AA75-14B3CEFA0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741" y="4543483"/>
            <a:ext cx="2461423" cy="2223603"/>
          </a:xfrm>
          <a:prstGeom prst="rect">
            <a:avLst/>
          </a:prstGeom>
        </p:spPr>
      </p:pic>
      <p:sp>
        <p:nvSpPr>
          <p:cNvPr id="8" name="textruta 7">
            <a:extLst>
              <a:ext uri="{FF2B5EF4-FFF2-40B4-BE49-F238E27FC236}">
                <a16:creationId xmlns:a16="http://schemas.microsoft.com/office/drawing/2014/main" id="{EA4A5FE2-B8E5-EAC7-3A8D-F8729BD547CC}"/>
              </a:ext>
            </a:extLst>
          </p:cNvPr>
          <p:cNvSpPr txBox="1"/>
          <p:nvPr/>
        </p:nvSpPr>
        <p:spPr>
          <a:xfrm>
            <a:off x="994299" y="3365350"/>
            <a:ext cx="6094520" cy="923330"/>
          </a:xfrm>
          <a:prstGeom prst="rect">
            <a:avLst/>
          </a:prstGeom>
          <a:noFill/>
        </p:spPr>
        <p:txBody>
          <a:bodyPr wrap="square">
            <a:spAutoFit/>
          </a:bodyPr>
          <a:lstStyle/>
          <a:p>
            <a:pPr marL="171450" indent="-171450">
              <a:buFont typeface="Arial" panose="020B0604020202020204" pitchFamily="34" charset="0"/>
              <a:buChar char="•"/>
            </a:pPr>
            <a:r>
              <a:rPr lang="sv-SE" dirty="0"/>
              <a:t>Den här sortens kemikalieförvaring </a:t>
            </a:r>
            <a:r>
              <a:rPr lang="sv-SE" u="sng" dirty="0"/>
              <a:t>är inte tillåten</a:t>
            </a:r>
            <a:r>
              <a:rPr lang="sv-SE" dirty="0"/>
              <a:t>! Se till att ta om hand alla farliga ämnen och kemikalier på ett säkert och miljövänligt sätt. </a:t>
            </a:r>
          </a:p>
        </p:txBody>
      </p:sp>
      <p:sp>
        <p:nvSpPr>
          <p:cNvPr id="9" name="Pil: nedåt 8">
            <a:extLst>
              <a:ext uri="{FF2B5EF4-FFF2-40B4-BE49-F238E27FC236}">
                <a16:creationId xmlns:a16="http://schemas.microsoft.com/office/drawing/2014/main" id="{D42EBFE5-9D83-4B0F-D31C-7FB40165CCD1}"/>
              </a:ext>
            </a:extLst>
          </p:cNvPr>
          <p:cNvSpPr/>
          <p:nvPr/>
        </p:nvSpPr>
        <p:spPr>
          <a:xfrm>
            <a:off x="3434400" y="4183339"/>
            <a:ext cx="1056443" cy="352634"/>
          </a:xfrm>
          <a:prstGeom prst="downArrow">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koppling 10">
            <a:extLst>
              <a:ext uri="{FF2B5EF4-FFF2-40B4-BE49-F238E27FC236}">
                <a16:creationId xmlns:a16="http://schemas.microsoft.com/office/drawing/2014/main" id="{A72693BB-7BA7-CBD8-2973-19C3ED979F80}"/>
              </a:ext>
            </a:extLst>
          </p:cNvPr>
          <p:cNvCxnSpPr>
            <a:cxnSpLocks/>
          </p:cNvCxnSpPr>
          <p:nvPr/>
        </p:nvCxnSpPr>
        <p:spPr>
          <a:xfrm>
            <a:off x="2139518" y="4438835"/>
            <a:ext cx="2565646" cy="2328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12EEA88B-03BF-2BF9-CB0F-4E764AD7B1FD}"/>
              </a:ext>
            </a:extLst>
          </p:cNvPr>
          <p:cNvCxnSpPr>
            <a:cxnSpLocks/>
          </p:cNvCxnSpPr>
          <p:nvPr/>
        </p:nvCxnSpPr>
        <p:spPr>
          <a:xfrm flipV="1">
            <a:off x="2243741" y="4438835"/>
            <a:ext cx="2559078" cy="23352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683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E7D386A1-6FF4-98CD-2D40-1837F367F939}"/>
              </a:ext>
            </a:extLst>
          </p:cNvPr>
          <p:cNvSpPr txBox="1"/>
          <p:nvPr/>
        </p:nvSpPr>
        <p:spPr>
          <a:xfrm>
            <a:off x="3491142" y="236086"/>
            <a:ext cx="3406807"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kern="100" dirty="0">
                <a:latin typeface="Calibri" panose="020F0502020204030204" pitchFamily="34" charset="0"/>
                <a:ea typeface="Calibri" panose="020F0502020204030204" pitchFamily="34" charset="0"/>
                <a:cs typeface="Times New Roman" panose="02020603050405020304" pitchFamily="18" charset="0"/>
              </a:rPr>
              <a:t>V</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ad är farligt avfall</a:t>
            </a:r>
          </a:p>
        </p:txBody>
      </p:sp>
      <p:pic>
        <p:nvPicPr>
          <p:cNvPr id="9" name="Bildobjekt 8">
            <a:extLst>
              <a:ext uri="{FF2B5EF4-FFF2-40B4-BE49-F238E27FC236}">
                <a16:creationId xmlns:a16="http://schemas.microsoft.com/office/drawing/2014/main" id="{69B3B913-75ED-8FC7-2F62-F38252D43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221" y="815504"/>
            <a:ext cx="5898010" cy="1679351"/>
          </a:xfrm>
          <a:prstGeom prst="rect">
            <a:avLst/>
          </a:prstGeom>
        </p:spPr>
      </p:pic>
      <p:sp>
        <p:nvSpPr>
          <p:cNvPr id="11" name="textruta 10">
            <a:extLst>
              <a:ext uri="{FF2B5EF4-FFF2-40B4-BE49-F238E27FC236}">
                <a16:creationId xmlns:a16="http://schemas.microsoft.com/office/drawing/2014/main" id="{AF431B52-3A95-72D2-7CA5-6D171C031E7E}"/>
              </a:ext>
            </a:extLst>
          </p:cNvPr>
          <p:cNvSpPr txBox="1"/>
          <p:nvPr/>
        </p:nvSpPr>
        <p:spPr>
          <a:xfrm>
            <a:off x="2389711" y="2561230"/>
            <a:ext cx="6094520" cy="2028825"/>
          </a:xfrm>
          <a:prstGeom prst="rect">
            <a:avLst/>
          </a:prstGeom>
          <a:noFill/>
        </p:spPr>
        <p:txBody>
          <a:bodyPr wrap="square">
            <a:spAutoFit/>
          </a:bodyPr>
          <a:lstStyle/>
          <a:p>
            <a:pPr>
              <a:lnSpc>
                <a:spcPct val="107000"/>
              </a:lnSpc>
              <a:spcAft>
                <a:spcPts val="800"/>
              </a:spcAft>
            </a:pPr>
            <a:r>
              <a:rPr lang="sv-SE" sz="1400" kern="100" dirty="0">
                <a:solidFill>
                  <a:srgbClr val="202124"/>
                </a:solidFill>
                <a:effectLst/>
                <a:ea typeface="Calibri" panose="020F0502020204030204" pitchFamily="34" charset="0"/>
                <a:cs typeface="Times New Roman" panose="02020603050405020304" pitchFamily="18" charset="0"/>
              </a:rPr>
              <a:t>Vad är exempel på farligt avfall?</a:t>
            </a:r>
            <a:endParaRPr lang="sv-SE" sz="1400" kern="100" dirty="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sv-SE" sz="1400" kern="0" dirty="0">
                <a:solidFill>
                  <a:srgbClr val="202124"/>
                </a:solidFill>
                <a:effectLst/>
                <a:ea typeface="Times New Roman" panose="02020603050405020304" pitchFamily="18" charset="0"/>
                <a:cs typeface="Times New Roman" panose="02020603050405020304" pitchFamily="18" charset="0"/>
              </a:rPr>
              <a:t>Spillolja, färgrester, nagellack, lacknafta, sprayburkar, limrester, avfettningsmedel,    kvicksilvertermometrar, bekämpningsmedel, läkemedelsrester, syror, lut och andra produkter som innehåller ämnen som är skadliga för människor, djur och natur är </a:t>
            </a:r>
            <a:r>
              <a:rPr lang="sv-SE" sz="1400" b="1" kern="0" dirty="0">
                <a:solidFill>
                  <a:srgbClr val="202124"/>
                </a:solidFill>
                <a:effectLst/>
                <a:ea typeface="Times New Roman" panose="02020603050405020304" pitchFamily="18" charset="0"/>
                <a:cs typeface="Times New Roman" panose="02020603050405020304" pitchFamily="18" charset="0"/>
              </a:rPr>
              <a:t>exempel på farligt avfall</a:t>
            </a:r>
            <a:r>
              <a:rPr lang="sv-SE" sz="1400" kern="0" dirty="0">
                <a:solidFill>
                  <a:srgbClr val="202124"/>
                </a:solidFill>
                <a:effectLst/>
                <a:ea typeface="Times New Roman" panose="02020603050405020304" pitchFamily="18" charset="0"/>
                <a:cs typeface="Times New Roman" panose="02020603050405020304" pitchFamily="18" charset="0"/>
              </a:rPr>
              <a:t>.</a:t>
            </a:r>
            <a:r>
              <a:rPr lang="sv-SE" sz="1400" kern="100" dirty="0">
                <a:solidFill>
                  <a:srgbClr val="202124"/>
                </a:solidFill>
                <a:effectLst/>
                <a:ea typeface="Calibri" panose="020F0502020204030204" pitchFamily="34" charset="0"/>
                <a:cs typeface="Times New Roman" panose="02020603050405020304" pitchFamily="18" charset="0"/>
              </a:rPr>
              <a:t> Till farligt avfall räknas </a:t>
            </a:r>
            <a:r>
              <a:rPr lang="sv-SE" sz="1400" b="1" kern="100" dirty="0">
                <a:solidFill>
                  <a:srgbClr val="202124"/>
                </a:solidFill>
                <a:effectLst/>
                <a:ea typeface="Calibri" panose="020F0502020204030204" pitchFamily="34" charset="0"/>
                <a:cs typeface="Times New Roman" panose="02020603050405020304" pitchFamily="18" charset="0"/>
              </a:rPr>
              <a:t>allt som kan vara giftigt, cancerframkallande, frätande, fosterskadande, miljöfarligt, smittförande eller brandfarligt</a:t>
            </a:r>
            <a:r>
              <a:rPr lang="sv-SE" sz="1400" kern="100" dirty="0">
                <a:solidFill>
                  <a:srgbClr val="202124"/>
                </a:solidFill>
                <a:effectLst/>
                <a:ea typeface="Calibri" panose="020F0502020204030204" pitchFamily="34" charset="0"/>
                <a:cs typeface="Times New Roman" panose="02020603050405020304" pitchFamily="18" charset="0"/>
              </a:rPr>
              <a:t>. Det kan handla om exempelvis kemikalier, färger, lösningsmedel, bensin, olja, diesel mm.</a:t>
            </a:r>
            <a:endParaRPr lang="sv-SE" sz="1400" kern="100" dirty="0">
              <a:effectLst/>
              <a:ea typeface="Calibri" panose="020F0502020204030204" pitchFamily="34" charset="0"/>
              <a:cs typeface="Times New Roman" panose="02020603050405020304" pitchFamily="18" charset="0"/>
            </a:endParaRPr>
          </a:p>
        </p:txBody>
      </p:sp>
      <p:sp>
        <p:nvSpPr>
          <p:cNvPr id="13" name="textruta 12">
            <a:extLst>
              <a:ext uri="{FF2B5EF4-FFF2-40B4-BE49-F238E27FC236}">
                <a16:creationId xmlns:a16="http://schemas.microsoft.com/office/drawing/2014/main" id="{0AFD0F7D-9D7A-C8DC-2393-80C20752B7C4}"/>
              </a:ext>
            </a:extLst>
          </p:cNvPr>
          <p:cNvSpPr txBox="1"/>
          <p:nvPr/>
        </p:nvSpPr>
        <p:spPr>
          <a:xfrm>
            <a:off x="2365297" y="4705349"/>
            <a:ext cx="6094520" cy="1798313"/>
          </a:xfrm>
          <a:prstGeom prst="rect">
            <a:avLst/>
          </a:prstGeom>
          <a:noFill/>
        </p:spPr>
        <p:txBody>
          <a:bodyPr wrap="square">
            <a:spAutoFit/>
          </a:bodyPr>
          <a:lstStyle/>
          <a:p>
            <a:pPr>
              <a:lnSpc>
                <a:spcPct val="107000"/>
              </a:lnSpc>
              <a:spcAft>
                <a:spcPts val="800"/>
              </a:spcAft>
            </a:pPr>
            <a:r>
              <a:rPr lang="sv-SE" sz="1400" kern="0" dirty="0">
                <a:solidFill>
                  <a:srgbClr val="202124"/>
                </a:solidFill>
                <a:effectLst/>
                <a:ea typeface="Times New Roman" panose="02020603050405020304" pitchFamily="18" charset="0"/>
                <a:cs typeface="Times New Roman" panose="02020603050405020304" pitchFamily="18" charset="0"/>
              </a:rPr>
              <a:t>Hur ska man hantera farligt avfall?</a:t>
            </a:r>
            <a:endParaRPr lang="sv-SE" sz="1400" kern="100" dirty="0">
              <a:effectLs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v-SE" sz="1400" b="1" kern="0" dirty="0">
                <a:solidFill>
                  <a:srgbClr val="202124"/>
                </a:solidFill>
                <a:effectLst/>
                <a:ea typeface="Times New Roman" panose="02020603050405020304" pitchFamily="18" charset="0"/>
                <a:cs typeface="Times New Roman" panose="02020603050405020304" pitchFamily="18" charset="0"/>
              </a:rPr>
              <a:t>Eftersom farligt avfall kan innehålla ämnen som ska fasas ut ur kretsloppet går behandlingen oftast ut på att förstöra dessa ämnen</a:t>
            </a:r>
            <a:r>
              <a:rPr lang="sv-SE" sz="1400" kern="0" dirty="0">
                <a:solidFill>
                  <a:srgbClr val="202124"/>
                </a:solidFill>
                <a:effectLst/>
                <a:ea typeface="Times New Roman" panose="02020603050405020304" pitchFamily="18" charset="0"/>
                <a:cs typeface="Times New Roman" panose="02020603050405020304" pitchFamily="18" charset="0"/>
              </a:rPr>
              <a:t>. De ämnen som inte kan oskadliggöras eller återanvändas, </a:t>
            </a:r>
            <a:r>
              <a:rPr lang="sv-SE" sz="1400" u="sng" kern="0" dirty="0">
                <a:solidFill>
                  <a:srgbClr val="202124"/>
                </a:solidFill>
                <a:effectLst/>
                <a:ea typeface="Times New Roman" panose="02020603050405020304" pitchFamily="18" charset="0"/>
                <a:cs typeface="Times New Roman" panose="02020603050405020304" pitchFamily="18" charset="0"/>
              </a:rPr>
              <a:t>deponeras</a:t>
            </a:r>
            <a:r>
              <a:rPr lang="sv-SE" sz="1400" kern="0" dirty="0">
                <a:solidFill>
                  <a:srgbClr val="202124"/>
                </a:solidFill>
                <a:effectLst/>
                <a:ea typeface="Times New Roman" panose="02020603050405020304" pitchFamily="18" charset="0"/>
                <a:cs typeface="Times New Roman" panose="02020603050405020304" pitchFamily="18" charset="0"/>
              </a:rPr>
              <a:t>. Det är då viktigt att avfallet är kemiskt och fysiskt stabilt så att farliga ämnen inte läcker ut till omgivningen.</a:t>
            </a:r>
            <a:endParaRPr lang="sv-SE" sz="1400" kern="100" dirty="0">
              <a:effectLst/>
              <a:ea typeface="Calibri" panose="020F0502020204030204" pitchFamily="34" charset="0"/>
              <a:cs typeface="Times New Roman" panose="02020603050405020304" pitchFamily="18" charset="0"/>
            </a:endParaRPr>
          </a:p>
          <a:p>
            <a:pPr marL="457200">
              <a:lnSpc>
                <a:spcPct val="107000"/>
              </a:lnSpc>
              <a:spcAft>
                <a:spcPts val="800"/>
              </a:spcAft>
            </a:pPr>
            <a:r>
              <a:rPr lang="sv-SE" sz="1400" kern="0" dirty="0">
                <a:solidFill>
                  <a:srgbClr val="202124"/>
                </a:solidFill>
                <a:effectLst/>
                <a:ea typeface="Times New Roman" panose="02020603050405020304" pitchFamily="18" charset="0"/>
                <a:cs typeface="Times New Roman" panose="02020603050405020304" pitchFamily="18" charset="0"/>
              </a:rPr>
              <a:t>(Se avfallshanteringsplanen)   </a:t>
            </a:r>
            <a:endParaRPr lang="sv-SE" sz="1400" kern="100" dirty="0">
              <a:effectLst/>
              <a:ea typeface="Calibri" panose="020F0502020204030204" pitchFamily="34" charset="0"/>
              <a:cs typeface="Times New Roman" panose="02020603050405020304" pitchFamily="18" charset="0"/>
            </a:endParaRPr>
          </a:p>
        </p:txBody>
      </p:sp>
      <p:sp>
        <p:nvSpPr>
          <p:cNvPr id="2" name="Rektangel 1">
            <a:extLst>
              <a:ext uri="{FF2B5EF4-FFF2-40B4-BE49-F238E27FC236}">
                <a16:creationId xmlns:a16="http://schemas.microsoft.com/office/drawing/2014/main" id="{AB51D549-5669-6E1B-91EC-FD70426927D8}"/>
              </a:ext>
            </a:extLst>
          </p:cNvPr>
          <p:cNvSpPr/>
          <p:nvPr/>
        </p:nvSpPr>
        <p:spPr>
          <a:xfrm>
            <a:off x="2586220" y="2274276"/>
            <a:ext cx="1680979" cy="2205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3474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E8BBC2-CDCD-BB20-A6A9-54B3D93752BC}"/>
              </a:ext>
            </a:extLst>
          </p:cNvPr>
          <p:cNvSpPr>
            <a:spLocks noGrp="1"/>
          </p:cNvSpPr>
          <p:nvPr>
            <p:ph type="title"/>
          </p:nvPr>
        </p:nvSpPr>
        <p:spPr/>
        <p:txBody>
          <a:bodyPr/>
          <a:lstStyle/>
          <a:p>
            <a:r>
              <a:rPr lang="sv-SE" dirty="0"/>
              <a:t>Innehåll</a:t>
            </a:r>
          </a:p>
        </p:txBody>
      </p:sp>
      <p:sp>
        <p:nvSpPr>
          <p:cNvPr id="3" name="Platshållare för innehåll 2">
            <a:extLst>
              <a:ext uri="{FF2B5EF4-FFF2-40B4-BE49-F238E27FC236}">
                <a16:creationId xmlns:a16="http://schemas.microsoft.com/office/drawing/2014/main" id="{68982C6B-B6F0-F3A8-A4EB-B0DBF88DCA01}"/>
              </a:ext>
            </a:extLst>
          </p:cNvPr>
          <p:cNvSpPr>
            <a:spLocks noGrp="1"/>
          </p:cNvSpPr>
          <p:nvPr>
            <p:ph idx="1"/>
          </p:nvPr>
        </p:nvSpPr>
        <p:spPr/>
        <p:txBody>
          <a:bodyPr/>
          <a:lstStyle/>
          <a:p>
            <a:pPr marL="0" indent="0">
              <a:buNone/>
            </a:pPr>
            <a:endParaRPr lang="sv-SE" dirty="0"/>
          </a:p>
          <a:p>
            <a:r>
              <a:rPr lang="sv-SE" dirty="0"/>
              <a:t>Bakgrund  Blå Flagg</a:t>
            </a:r>
          </a:p>
          <a:p>
            <a:r>
              <a:rPr lang="sv-SE" dirty="0"/>
              <a:t>Miljöföreskrifter</a:t>
            </a:r>
          </a:p>
          <a:p>
            <a:r>
              <a:rPr lang="sv-SE" dirty="0"/>
              <a:t>Miljö</a:t>
            </a:r>
          </a:p>
          <a:p>
            <a:r>
              <a:rPr lang="sv-SE" dirty="0"/>
              <a:t>Service och säkerhet</a:t>
            </a:r>
          </a:p>
          <a:p>
            <a:r>
              <a:rPr lang="sv-SE" dirty="0"/>
              <a:t>Faciliteter</a:t>
            </a:r>
          </a:p>
          <a:p>
            <a:r>
              <a:rPr lang="sv-SE" dirty="0"/>
              <a:t>Samhällsansvar </a:t>
            </a:r>
          </a:p>
        </p:txBody>
      </p:sp>
      <p:pic>
        <p:nvPicPr>
          <p:cNvPr id="4" name="Picture 2">
            <a:extLst>
              <a:ext uri="{FF2B5EF4-FFF2-40B4-BE49-F238E27FC236}">
                <a16:creationId xmlns:a16="http://schemas.microsoft.com/office/drawing/2014/main" id="{9DA785A9-28AC-DA35-4A60-F288388A7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466972">
            <a:off x="7069139" y="2246642"/>
            <a:ext cx="4354716" cy="3166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600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A82C551-8986-24DB-5C3C-25A94B8C4802}"/>
              </a:ext>
            </a:extLst>
          </p:cNvPr>
          <p:cNvSpPr txBox="1"/>
          <p:nvPr/>
        </p:nvSpPr>
        <p:spPr>
          <a:xfrm>
            <a:off x="1129795" y="218923"/>
            <a:ext cx="10591059" cy="1122871"/>
          </a:xfrm>
          <a:prstGeom prst="rect">
            <a:avLst/>
          </a:prstGeom>
          <a:noFill/>
        </p:spPr>
        <p:txBody>
          <a:bodyPr wrap="square">
            <a:spAutoFit/>
          </a:bodyPr>
          <a:lstStyle/>
          <a:p>
            <a:pPr lvl="0">
              <a:lnSpc>
                <a:spcPct val="107000"/>
              </a:lnSpc>
              <a:spcAft>
                <a:spcPts val="800"/>
              </a:spcAft>
            </a:pPr>
            <a:r>
              <a:rPr lang="sv-SE" sz="3200" kern="100" dirty="0">
                <a:latin typeface="Calibri" panose="020F0502020204030204" pitchFamily="34" charset="0"/>
                <a:ea typeface="Calibri" panose="020F0502020204030204" pitchFamily="34" charset="0"/>
                <a:cs typeface="Times New Roman" panose="02020603050405020304" pitchFamily="18" charset="0"/>
              </a:rPr>
              <a:t>M</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aterialåtervinning såsom skrot, glas och batterier och behållarnas uppmärkning</a:t>
            </a:r>
          </a:p>
        </p:txBody>
      </p:sp>
      <p:sp>
        <p:nvSpPr>
          <p:cNvPr id="6" name="textruta 5">
            <a:extLst>
              <a:ext uri="{FF2B5EF4-FFF2-40B4-BE49-F238E27FC236}">
                <a16:creationId xmlns:a16="http://schemas.microsoft.com/office/drawing/2014/main" id="{551004BE-25DB-6ED4-893A-CCCE609006BD}"/>
              </a:ext>
            </a:extLst>
          </p:cNvPr>
          <p:cNvSpPr txBox="1"/>
          <p:nvPr/>
        </p:nvSpPr>
        <p:spPr>
          <a:xfrm>
            <a:off x="1164457" y="1341794"/>
            <a:ext cx="6094520" cy="2695033"/>
          </a:xfrm>
          <a:prstGeom prst="rect">
            <a:avLst/>
          </a:prstGeom>
          <a:noFill/>
        </p:spPr>
        <p:txBody>
          <a:bodyPr wrap="square">
            <a:spAutoFit/>
          </a:bodyPr>
          <a:lstStyle/>
          <a:p>
            <a:pPr>
              <a:lnSpc>
                <a:spcPct val="107000"/>
              </a:lnSpc>
              <a:spcAft>
                <a:spcPts val="800"/>
              </a:spcAft>
            </a:pPr>
            <a:r>
              <a:rPr lang="sv-SE" sz="1400" b="1" i="1" kern="0" dirty="0">
                <a:effectLst/>
                <a:latin typeface="Calibri" panose="020F0502020204030204" pitchFamily="34" charset="0"/>
                <a:ea typeface="Times New Roman" panose="02020603050405020304" pitchFamily="18" charset="0"/>
                <a:cs typeface="Calibri" panose="020F0502020204030204" pitchFamily="34" charset="0"/>
              </a:rPr>
              <a:t>Några exempel på vad som klassas som miljöfarliga ämnen: </a:t>
            </a:r>
            <a:endParaRPr lang="sv-SE"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400" kern="0" dirty="0">
                <a:effectLst/>
                <a:latin typeface="Calibri" panose="020F0502020204030204" pitchFamily="34" charset="0"/>
                <a:ea typeface="Times New Roman" panose="02020603050405020304" pitchFamily="18" charset="0"/>
                <a:cs typeface="Calibri" panose="020F0502020204030204" pitchFamily="34" charset="0"/>
              </a:rPr>
              <a:t>Färg, lack, rester av lim,  lösningsmedel som thinner, lacknafta, penseltvätt, bensin, terpentin, fotogen, T-sprit och aceton, batterier, glödlampor, lysrör, och, lågenergilampor</a:t>
            </a:r>
            <a:r>
              <a:rPr lang="sv-SE"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1400" kern="0" dirty="0">
                <a:effectLst/>
                <a:latin typeface="Calibri" panose="020F0502020204030204" pitchFamily="34" charset="0"/>
                <a:ea typeface="Times New Roman" panose="02020603050405020304" pitchFamily="18" charset="0"/>
                <a:cs typeface="Calibri" panose="020F0502020204030204" pitchFamily="34" charset="0"/>
              </a:rPr>
              <a:t>oljor som spillolja, smörjolja, motorolja och diesel,</a:t>
            </a:r>
            <a:r>
              <a:rPr lang="sv-SE"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1400" kern="0" dirty="0">
                <a:effectLst/>
                <a:latin typeface="Calibri" panose="020F0502020204030204" pitchFamily="34" charset="0"/>
                <a:ea typeface="Times New Roman" panose="02020603050405020304" pitchFamily="18" charset="0"/>
                <a:cs typeface="Calibri" panose="020F0502020204030204" pitchFamily="34" charset="0"/>
              </a:rPr>
              <a:t>batterisyra, ammoniak, lut och kalklösare. Glykol och frostskyddsmedel ska samlas in, tas om hand och lämnas i avsedd miljöstation skraprester och slipdamm, liksom färg spill är också miljöfarligt. Använd pressningar eller liknande för att samla upp färgrester och lämna det i avsedd miljöstation</a:t>
            </a:r>
            <a:endParaRPr lang="sv-SE"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4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Vid mindre utsläpp ska absorberingsmaterial användas.</a:t>
            </a:r>
            <a:endParaRPr lang="sv-SE" sz="1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sv-SE"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Bild 4" descr="Farligt avfall - Oljefilter">
            <a:extLst>
              <a:ext uri="{FF2B5EF4-FFF2-40B4-BE49-F238E27FC236}">
                <a16:creationId xmlns:a16="http://schemas.microsoft.com/office/drawing/2014/main" id="{FAE72DDA-730E-9C1B-B60C-FA439BAE7D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3267" y="4265273"/>
            <a:ext cx="1458453" cy="1919098"/>
          </a:xfrm>
          <a:prstGeom prst="rect">
            <a:avLst/>
          </a:prstGeom>
          <a:noFill/>
          <a:ln>
            <a:noFill/>
          </a:ln>
        </p:spPr>
      </p:pic>
      <p:pic>
        <p:nvPicPr>
          <p:cNvPr id="8" name="Bild 6" descr="Återvinningsskyltar - Källsorteringsskyltar - Returskyltar - Farligt avfall - Spillolja">
            <a:extLst>
              <a:ext uri="{FF2B5EF4-FFF2-40B4-BE49-F238E27FC236}">
                <a16:creationId xmlns:a16="http://schemas.microsoft.com/office/drawing/2014/main" id="{F687DCEF-27DF-F70F-1429-989414819F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3131" y="4265273"/>
            <a:ext cx="1458362" cy="1919098"/>
          </a:xfrm>
          <a:prstGeom prst="rect">
            <a:avLst/>
          </a:prstGeom>
          <a:noFill/>
          <a:ln>
            <a:noFill/>
          </a:ln>
        </p:spPr>
      </p:pic>
      <p:pic>
        <p:nvPicPr>
          <p:cNvPr id="4" name="Bildobjekt 3" descr="En bild som visar symbol, logotyp, röd, text&#10;&#10;Automatiskt genererad beskrivning">
            <a:extLst>
              <a:ext uri="{FF2B5EF4-FFF2-40B4-BE49-F238E27FC236}">
                <a16:creationId xmlns:a16="http://schemas.microsoft.com/office/drawing/2014/main" id="{9A18DE52-C16D-AB07-A9FF-EE28220986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716" y="4214163"/>
            <a:ext cx="1576341" cy="1998353"/>
          </a:xfrm>
          <a:prstGeom prst="rect">
            <a:avLst/>
          </a:prstGeom>
        </p:spPr>
      </p:pic>
      <p:pic>
        <p:nvPicPr>
          <p:cNvPr id="12" name="Bildobjekt 11" descr="En bild som visar text, röd, flaska&#10;&#10;Automatiskt genererad beskrivning">
            <a:extLst>
              <a:ext uri="{FF2B5EF4-FFF2-40B4-BE49-F238E27FC236}">
                <a16:creationId xmlns:a16="http://schemas.microsoft.com/office/drawing/2014/main" id="{882F6779-E1CF-080A-C0A4-DBC914E7B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7527" y="4185036"/>
            <a:ext cx="1576341" cy="2025513"/>
          </a:xfrm>
          <a:prstGeom prst="rect">
            <a:avLst/>
          </a:prstGeom>
        </p:spPr>
      </p:pic>
      <p:pic>
        <p:nvPicPr>
          <p:cNvPr id="14" name="Bildobjekt 13" descr="En bild som visar text, flaska&#10;&#10;Automatiskt genererad beskrivning">
            <a:extLst>
              <a:ext uri="{FF2B5EF4-FFF2-40B4-BE49-F238E27FC236}">
                <a16:creationId xmlns:a16="http://schemas.microsoft.com/office/drawing/2014/main" id="{2742C0CC-B4B6-015C-86AF-9D21C531A8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762" y="4204736"/>
            <a:ext cx="1509891" cy="1979635"/>
          </a:xfrm>
          <a:prstGeom prst="rect">
            <a:avLst/>
          </a:prstGeom>
        </p:spPr>
      </p:pic>
      <p:pic>
        <p:nvPicPr>
          <p:cNvPr id="16" name="Bildobjekt 15" descr="En bild som visar text, Teckensnitt, logotyp, Grafik&#10;&#10;Automatiskt genererad beskrivning">
            <a:extLst>
              <a:ext uri="{FF2B5EF4-FFF2-40B4-BE49-F238E27FC236}">
                <a16:creationId xmlns:a16="http://schemas.microsoft.com/office/drawing/2014/main" id="{38EFE73F-7655-FA52-5E71-EF9E5745EE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0374" y="4204736"/>
            <a:ext cx="1509891" cy="1966178"/>
          </a:xfrm>
          <a:prstGeom prst="rect">
            <a:avLst/>
          </a:prstGeom>
        </p:spPr>
      </p:pic>
    </p:spTree>
    <p:extLst>
      <p:ext uri="{BB962C8B-B14F-4D97-AF65-F5344CB8AC3E}">
        <p14:creationId xmlns:p14="http://schemas.microsoft.com/office/powerpoint/2010/main" val="3227534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130BE908-8C63-0C83-1619-42BEB1E462AB}"/>
              </a:ext>
            </a:extLst>
          </p:cNvPr>
          <p:cNvSpPr txBox="1"/>
          <p:nvPr/>
        </p:nvSpPr>
        <p:spPr>
          <a:xfrm>
            <a:off x="2425822" y="471726"/>
            <a:ext cx="9124025"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kern="100" dirty="0">
                <a:latin typeface="Calibri" panose="020F0502020204030204" pitchFamily="34" charset="0"/>
                <a:ea typeface="Calibri" panose="020F0502020204030204" pitchFamily="34" charset="0"/>
                <a:cs typeface="Times New Roman" panose="02020603050405020304" pitchFamily="18" charset="0"/>
              </a:rPr>
              <a:t>V</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ad gäller för slagvatten från båtar.</a:t>
            </a:r>
          </a:p>
        </p:txBody>
      </p:sp>
      <p:sp>
        <p:nvSpPr>
          <p:cNvPr id="5" name="textruta 4">
            <a:extLst>
              <a:ext uri="{FF2B5EF4-FFF2-40B4-BE49-F238E27FC236}">
                <a16:creationId xmlns:a16="http://schemas.microsoft.com/office/drawing/2014/main" id="{98FBB9E7-426E-531A-2A82-740B9C697B25}"/>
              </a:ext>
            </a:extLst>
          </p:cNvPr>
          <p:cNvSpPr txBox="1"/>
          <p:nvPr/>
        </p:nvSpPr>
        <p:spPr>
          <a:xfrm>
            <a:off x="659167" y="1834947"/>
            <a:ext cx="6094520" cy="2720360"/>
          </a:xfrm>
          <a:prstGeom prst="rect">
            <a:avLst/>
          </a:prstGeom>
          <a:noFill/>
        </p:spPr>
        <p:txBody>
          <a:bodyPr wrap="square">
            <a:spAutoFit/>
          </a:bodyPr>
          <a:lstStyle/>
          <a:p>
            <a:pPr>
              <a:lnSpc>
                <a:spcPct val="107000"/>
              </a:lnSpc>
              <a:spcAft>
                <a:spcPts val="800"/>
              </a:spcAft>
            </a:pP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Vad som gäller slagvatten från sjöliggande/landliggande Båtar</a:t>
            </a:r>
          </a:p>
          <a:p>
            <a:pPr marL="342900" lvl="0" indent="-342900">
              <a:lnSpc>
                <a:spcPct val="107000"/>
              </a:lnSpc>
              <a:buSzPts val="1400"/>
              <a:buFont typeface="Symbol" panose="05050102010706020507" pitchFamily="18" charset="2"/>
              <a:buChar char=""/>
            </a:pP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Vid ett exempelvis oljeläckage från en båt med inombordare i båten skall oljan avlägsnas medels tex. uppsugande trasor eller absorbenter </a:t>
            </a:r>
            <a:r>
              <a:rPr lang="sv-SE" sz="1400" b="1" kern="100" dirty="0">
                <a:effectLst/>
                <a:latin typeface="Calibri" panose="020F0502020204030204" pitchFamily="34" charset="0"/>
                <a:ea typeface="Calibri" panose="020F0502020204030204" pitchFamily="34" charset="0"/>
                <a:cs typeface="Times New Roman" panose="02020603050405020304" pitchFamily="18" charset="0"/>
              </a:rPr>
              <a:t>innan</a:t>
            </a: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 motorutrymmet avtvättas och dräneras.</a:t>
            </a:r>
          </a:p>
          <a:p>
            <a:pPr marL="342900" lvl="0" indent="-342900">
              <a:lnSpc>
                <a:spcPct val="107000"/>
              </a:lnSpc>
              <a:buSzPts val="1400"/>
              <a:buFont typeface="Symbol" panose="05050102010706020507" pitchFamily="18" charset="2"/>
              <a:buChar char=""/>
            </a:pPr>
            <a:r>
              <a:rPr lang="sv-SE" sz="1400" b="1" u="sng" kern="100" dirty="0">
                <a:effectLst/>
                <a:latin typeface="Calibri" panose="020F0502020204030204" pitchFamily="34" charset="0"/>
                <a:ea typeface="Calibri" panose="020F0502020204030204" pitchFamily="34" charset="0"/>
                <a:cs typeface="Times New Roman" panose="02020603050405020304" pitchFamily="18" charset="0"/>
              </a:rPr>
              <a:t>Inget oljeblandat vatten får spolas ut i hamnbassängen eller på hamnområdet. </a:t>
            </a:r>
          </a:p>
          <a:p>
            <a:pPr marL="342900" lvl="0" indent="-342900">
              <a:lnSpc>
                <a:spcPct val="107000"/>
              </a:lnSpc>
              <a:buSzPts val="1400"/>
              <a:buFont typeface="Symbol" panose="05050102010706020507" pitchFamily="18" charset="2"/>
              <a:buChar char=""/>
            </a:pP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Detta gäller även glykolblandat vatten från motorkonservering eller renspolning av kylsystemet. Allt sådant glykolblandat vatten måste samlas upp i en behållare/kar </a:t>
            </a:r>
            <a:r>
              <a:rPr lang="sv-SE" sz="1400" i="1" kern="100" dirty="0">
                <a:effectLst/>
                <a:latin typeface="Calibri" panose="020F0502020204030204" pitchFamily="34" charset="0"/>
                <a:ea typeface="Calibri" panose="020F0502020204030204" pitchFamily="34" charset="0"/>
                <a:cs typeface="Times New Roman" panose="02020603050405020304" pitchFamily="18" charset="0"/>
              </a:rPr>
              <a:t>(eller konserveringspåse för utombordare)</a:t>
            </a: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  och deponeras i därför avsett kärl vid miljöstationen.  </a:t>
            </a:r>
          </a:p>
          <a:p>
            <a:pPr lvl="0">
              <a:lnSpc>
                <a:spcPct val="107000"/>
              </a:lnSpc>
              <a:spcAft>
                <a:spcPts val="800"/>
              </a:spcAft>
              <a:buSzPts val="1400"/>
            </a:pP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Bild 1" descr="Konserveringssats för utombordare">
            <a:extLst>
              <a:ext uri="{FF2B5EF4-FFF2-40B4-BE49-F238E27FC236}">
                <a16:creationId xmlns:a16="http://schemas.microsoft.com/office/drawing/2014/main" id="{4215090D-B4FE-A76A-8B5D-EA76C806F3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3687" y="1409774"/>
            <a:ext cx="2103120" cy="2103120"/>
          </a:xfrm>
          <a:prstGeom prst="rect">
            <a:avLst/>
          </a:prstGeom>
          <a:noFill/>
          <a:ln>
            <a:noFill/>
          </a:ln>
        </p:spPr>
      </p:pic>
      <p:pic>
        <p:nvPicPr>
          <p:cNvPr id="7" name="Bild 2" descr="Smart säck för enklare motorservice - Båtliv - Medlemstidning för Svenska  Båtunionen">
            <a:extLst>
              <a:ext uri="{FF2B5EF4-FFF2-40B4-BE49-F238E27FC236}">
                <a16:creationId xmlns:a16="http://schemas.microsoft.com/office/drawing/2014/main" id="{C0920557-4A41-6395-D999-0B9D4D4F18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6807" y="1153908"/>
            <a:ext cx="2397760" cy="1798320"/>
          </a:xfrm>
          <a:prstGeom prst="rect">
            <a:avLst/>
          </a:prstGeom>
          <a:noFill/>
          <a:ln>
            <a:noFill/>
          </a:ln>
        </p:spPr>
      </p:pic>
      <p:sp>
        <p:nvSpPr>
          <p:cNvPr id="9" name="textruta 8">
            <a:extLst>
              <a:ext uri="{FF2B5EF4-FFF2-40B4-BE49-F238E27FC236}">
                <a16:creationId xmlns:a16="http://schemas.microsoft.com/office/drawing/2014/main" id="{6D1F54A0-2204-3B43-391C-284E4E0BA803}"/>
              </a:ext>
            </a:extLst>
          </p:cNvPr>
          <p:cNvSpPr txBox="1"/>
          <p:nvPr/>
        </p:nvSpPr>
        <p:spPr>
          <a:xfrm>
            <a:off x="659167" y="5051256"/>
            <a:ext cx="6094520" cy="671915"/>
          </a:xfrm>
          <a:prstGeom prst="rect">
            <a:avLst/>
          </a:prstGeom>
          <a:noFill/>
        </p:spPr>
        <p:txBody>
          <a:bodyPr wrap="square">
            <a:spAutoFit/>
          </a:bodyPr>
          <a:lstStyle/>
          <a:p>
            <a:pPr marL="342900" lvl="0" indent="-342900">
              <a:lnSpc>
                <a:spcPct val="107000"/>
              </a:lnSpc>
              <a:spcAft>
                <a:spcPts val="800"/>
              </a:spcAft>
              <a:buSzPts val="1400"/>
              <a:buFont typeface="Symbol" panose="05050102010706020507" pitchFamily="18" charset="2"/>
              <a:buChar char=""/>
            </a:pP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Vid oljebyte skall oljan ovillkorligen samlas upp i ett kärl och därefter deponeras i avsett kärl i miljöstationen.</a:t>
            </a:r>
            <a:endParaRPr lang="sv-SE"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Bild 3" descr="Konservera mha drevsäck - MotorbåtSnack - Maringuiden">
            <a:extLst>
              <a:ext uri="{FF2B5EF4-FFF2-40B4-BE49-F238E27FC236}">
                <a16:creationId xmlns:a16="http://schemas.microsoft.com/office/drawing/2014/main" id="{767EAA96-A4D4-670F-CD7C-90ACEE0FE8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1267" y="3208094"/>
            <a:ext cx="2415540" cy="1358265"/>
          </a:xfrm>
          <a:prstGeom prst="rect">
            <a:avLst/>
          </a:prstGeom>
          <a:noFill/>
          <a:ln>
            <a:noFill/>
          </a:ln>
        </p:spPr>
      </p:pic>
      <p:pic>
        <p:nvPicPr>
          <p:cNvPr id="11" name="Bildobjekt 10" descr="En bild som visar utomhus, grön, skräp, gathörn&#10;&#10;Automatiskt genererad beskrivning">
            <a:extLst>
              <a:ext uri="{FF2B5EF4-FFF2-40B4-BE49-F238E27FC236}">
                <a16:creationId xmlns:a16="http://schemas.microsoft.com/office/drawing/2014/main" id="{5325DA51-88CD-F43E-B6F4-7CD5991892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1970" y="3005996"/>
            <a:ext cx="1785620" cy="1341120"/>
          </a:xfrm>
          <a:prstGeom prst="rect">
            <a:avLst/>
          </a:prstGeom>
        </p:spPr>
      </p:pic>
      <p:pic>
        <p:nvPicPr>
          <p:cNvPr id="12" name="Bild 6" descr="Service av utombordare - Så gör du!">
            <a:extLst>
              <a:ext uri="{FF2B5EF4-FFF2-40B4-BE49-F238E27FC236}">
                <a16:creationId xmlns:a16="http://schemas.microsoft.com/office/drawing/2014/main" id="{E6E174B5-04E6-2362-6A0A-49ADDF499B2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3687" y="4819824"/>
            <a:ext cx="2397759" cy="1222387"/>
          </a:xfrm>
          <a:prstGeom prst="rect">
            <a:avLst/>
          </a:prstGeom>
          <a:noFill/>
          <a:ln>
            <a:noFill/>
          </a:ln>
        </p:spPr>
      </p:pic>
      <p:sp>
        <p:nvSpPr>
          <p:cNvPr id="2" name="textruta 1">
            <a:extLst>
              <a:ext uri="{FF2B5EF4-FFF2-40B4-BE49-F238E27FC236}">
                <a16:creationId xmlns:a16="http://schemas.microsoft.com/office/drawing/2014/main" id="{BCE3EC14-E25C-2CCF-9A19-9D0E8017E9B7}"/>
              </a:ext>
            </a:extLst>
          </p:cNvPr>
          <p:cNvSpPr txBox="1"/>
          <p:nvPr/>
        </p:nvSpPr>
        <p:spPr>
          <a:xfrm>
            <a:off x="1775534" y="6214712"/>
            <a:ext cx="5546711" cy="369332"/>
          </a:xfrm>
          <a:prstGeom prst="rect">
            <a:avLst/>
          </a:prstGeom>
          <a:noFill/>
        </p:spPr>
        <p:txBody>
          <a:bodyPr wrap="none" rtlCol="0">
            <a:spAutoFit/>
          </a:bodyPr>
          <a:lstStyle/>
          <a:p>
            <a:r>
              <a:rPr lang="sv-SE" b="1" dirty="0">
                <a:solidFill>
                  <a:srgbClr val="FF0000"/>
                </a:solidFill>
                <a:highlight>
                  <a:srgbClr val="FFFF00"/>
                </a:highlight>
              </a:rPr>
              <a:t>Utspill på marken av glykol och oljor </a:t>
            </a:r>
            <a:r>
              <a:rPr lang="sv-SE" b="1" u="sng" dirty="0">
                <a:solidFill>
                  <a:srgbClr val="FF0000"/>
                </a:solidFill>
                <a:highlight>
                  <a:srgbClr val="FFFF00"/>
                </a:highlight>
              </a:rPr>
              <a:t>får ej </a:t>
            </a:r>
            <a:r>
              <a:rPr lang="sv-SE" b="1" dirty="0">
                <a:solidFill>
                  <a:srgbClr val="FF0000"/>
                </a:solidFill>
                <a:highlight>
                  <a:srgbClr val="FFFF00"/>
                </a:highlight>
              </a:rPr>
              <a:t>förekomma . </a:t>
            </a:r>
          </a:p>
        </p:txBody>
      </p:sp>
    </p:spTree>
    <p:extLst>
      <p:ext uri="{BB962C8B-B14F-4D97-AF65-F5344CB8AC3E}">
        <p14:creationId xmlns:p14="http://schemas.microsoft.com/office/powerpoint/2010/main" val="2973107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66B7D6B3-E698-D8C9-B865-890210E5A87E}"/>
              </a:ext>
            </a:extLst>
          </p:cNvPr>
          <p:cNvSpPr txBox="1"/>
          <p:nvPr/>
        </p:nvSpPr>
        <p:spPr>
          <a:xfrm>
            <a:off x="209159" y="1401409"/>
            <a:ext cx="11816178" cy="2862322"/>
          </a:xfrm>
          <a:prstGeom prst="rect">
            <a:avLst/>
          </a:prstGeom>
          <a:solidFill>
            <a:srgbClr val="FFFF00"/>
          </a:solidFill>
        </p:spPr>
        <p:txBody>
          <a:bodyPr wrap="square">
            <a:spAutoFit/>
          </a:bodyPr>
          <a:lstStyle/>
          <a:p>
            <a:r>
              <a:rPr lang="sv-SE" b="0" i="0" dirty="0">
                <a:solidFill>
                  <a:srgbClr val="040C28"/>
                </a:solidFill>
                <a:effectLst/>
                <a:latin typeface="Google Sans"/>
              </a:rPr>
              <a:t>Om ett olje/bränsle utsläpp inträffar i/på en sjöliggande båt måste man så snabbt som möjligt ta hand om oljan så att skadorna </a:t>
            </a:r>
            <a:r>
              <a:rPr lang="sv-SE" dirty="0">
                <a:solidFill>
                  <a:srgbClr val="040C28"/>
                </a:solidFill>
                <a:latin typeface="Google Sans"/>
              </a:rPr>
              <a:t>minimeras</a:t>
            </a:r>
            <a:r>
              <a:rPr lang="sv-SE" b="0" i="0" dirty="0">
                <a:solidFill>
                  <a:srgbClr val="202124"/>
                </a:solidFill>
                <a:effectLst/>
                <a:latin typeface="Google Sans"/>
              </a:rPr>
              <a:t>.</a:t>
            </a:r>
          </a:p>
          <a:p>
            <a:r>
              <a:rPr lang="sv-SE" dirty="0">
                <a:solidFill>
                  <a:srgbClr val="202124"/>
                </a:solidFill>
                <a:latin typeface="Google Sans"/>
              </a:rPr>
              <a:t>Vid sidan </a:t>
            </a:r>
            <a:r>
              <a:rPr lang="sv-SE" dirty="0" err="1">
                <a:solidFill>
                  <a:srgbClr val="202124"/>
                </a:solidFill>
                <a:latin typeface="Google Sans"/>
              </a:rPr>
              <a:t>avmiljöstationen</a:t>
            </a:r>
            <a:r>
              <a:rPr lang="sv-SE" dirty="0">
                <a:solidFill>
                  <a:srgbClr val="202124"/>
                </a:solidFill>
                <a:latin typeface="Google Sans"/>
              </a:rPr>
              <a:t> finns ett katastrofhus som innehåller absorberande länsor som skall läggas ut runt den läckande båten, det finns även uppsugande dukar och Eco bark eller typ ABSOL som om möjligt skall läggar i tex motorrummet under motor eller bränsletank där ev, läckage uppstått. Därefter skall det om möjligt vid ett större utsläpp läggar ut avskärmande länsor tvärs över inloppet i hamnen så att spridning av olja/bränsle förhindras att spridas ut till fjärden utanför klubben. </a:t>
            </a:r>
          </a:p>
          <a:p>
            <a:endParaRPr lang="sv-SE" dirty="0">
              <a:solidFill>
                <a:srgbClr val="202124"/>
              </a:solidFill>
              <a:latin typeface="Google Sans"/>
            </a:endParaRPr>
          </a:p>
          <a:p>
            <a:endParaRPr lang="sv-SE" dirty="0">
              <a:solidFill>
                <a:srgbClr val="202124"/>
              </a:solidFill>
              <a:latin typeface="Google Sans"/>
              <a:hlinkClick r:id="rId2"/>
            </a:endParaRPr>
          </a:p>
          <a:p>
            <a:endParaRPr lang="sv-SE" b="0" i="0" strike="noStrike" dirty="0">
              <a:effectLst/>
              <a:latin typeface="Google Sans"/>
              <a:hlinkClick r:id="rId2"/>
            </a:endParaRPr>
          </a:p>
          <a:p>
            <a:endParaRPr lang="sv-SE" dirty="0"/>
          </a:p>
        </p:txBody>
      </p:sp>
      <p:pic>
        <p:nvPicPr>
          <p:cNvPr id="1028" name="Picture 4" descr="Sjuntorp Oljelänsor AB, SJUNTORP | företaget | eniro.se">
            <a:extLst>
              <a:ext uri="{FF2B5EF4-FFF2-40B4-BE49-F238E27FC236}">
                <a16:creationId xmlns:a16="http://schemas.microsoft.com/office/drawing/2014/main" id="{007619CA-B446-8487-C0F1-2910F16C4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668" y="4956718"/>
            <a:ext cx="3806504" cy="1622449"/>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descr="En bild som visar utomhus, skepp, himmel, båt&#10;&#10;Automatiskt genererad beskrivning">
            <a:extLst>
              <a:ext uri="{FF2B5EF4-FFF2-40B4-BE49-F238E27FC236}">
                <a16:creationId xmlns:a16="http://schemas.microsoft.com/office/drawing/2014/main" id="{F0CD2E10-56C7-7EF5-BAAA-5FA525A8B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6435" y="3758103"/>
            <a:ext cx="3806504" cy="2821064"/>
          </a:xfrm>
          <a:prstGeom prst="rect">
            <a:avLst/>
          </a:prstGeom>
        </p:spPr>
      </p:pic>
      <p:sp>
        <p:nvSpPr>
          <p:cNvPr id="12" name="textruta 11">
            <a:extLst>
              <a:ext uri="{FF2B5EF4-FFF2-40B4-BE49-F238E27FC236}">
                <a16:creationId xmlns:a16="http://schemas.microsoft.com/office/drawing/2014/main" id="{FA06BC51-83BF-2CCD-7DCC-E62D503C186F}"/>
              </a:ext>
            </a:extLst>
          </p:cNvPr>
          <p:cNvSpPr txBox="1"/>
          <p:nvPr/>
        </p:nvSpPr>
        <p:spPr>
          <a:xfrm>
            <a:off x="2878584" y="108333"/>
            <a:ext cx="6094520" cy="389337"/>
          </a:xfrm>
          <a:prstGeom prst="rect">
            <a:avLst/>
          </a:prstGeom>
          <a:noFill/>
        </p:spPr>
        <p:txBody>
          <a:bodyPr wrap="square">
            <a:spAutoFit/>
          </a:bodyPr>
          <a:lstStyle/>
          <a:p>
            <a:pPr algn="ctr">
              <a:lnSpc>
                <a:spcPct val="115000"/>
              </a:lnSpc>
              <a:spcAft>
                <a:spcPts val="1000"/>
              </a:spcAft>
            </a:pPr>
            <a:r>
              <a:rPr lang="sv-SE" sz="1800" b="1" u="sng" dirty="0">
                <a:solidFill>
                  <a:schemeClr val="bg1"/>
                </a:solidFill>
                <a:effectLst/>
                <a:latin typeface="Tahoma" panose="020B0604030504040204" pitchFamily="34" charset="0"/>
                <a:ea typeface="Times New Roman" panose="02020603050405020304" pitchFamily="18" charset="0"/>
                <a:cs typeface="Aharoni" panose="02010803020104030203" pitchFamily="2" charset="-79"/>
              </a:rPr>
              <a:t>Hur agera vid olyckshändelse?</a:t>
            </a:r>
            <a:endParaRPr lang="sv-SE" dirty="0">
              <a:solidFill>
                <a:schemeClr val="bg1"/>
              </a:solidFill>
            </a:endParaRPr>
          </a:p>
        </p:txBody>
      </p:sp>
      <p:sp>
        <p:nvSpPr>
          <p:cNvPr id="14" name="textruta 13">
            <a:extLst>
              <a:ext uri="{FF2B5EF4-FFF2-40B4-BE49-F238E27FC236}">
                <a16:creationId xmlns:a16="http://schemas.microsoft.com/office/drawing/2014/main" id="{E9AE7BB0-BD12-C4AB-1CC3-E8E7C2524523}"/>
              </a:ext>
            </a:extLst>
          </p:cNvPr>
          <p:cNvSpPr txBox="1"/>
          <p:nvPr/>
        </p:nvSpPr>
        <p:spPr>
          <a:xfrm>
            <a:off x="209159" y="3548110"/>
            <a:ext cx="7256870" cy="923330"/>
          </a:xfrm>
          <a:prstGeom prst="rect">
            <a:avLst/>
          </a:prstGeom>
          <a:solidFill>
            <a:srgbClr val="FFFF00"/>
          </a:solidFill>
        </p:spPr>
        <p:txBody>
          <a:bodyPr wrap="square">
            <a:spAutoFit/>
          </a:bodyPr>
          <a:lstStyle/>
          <a:p>
            <a:r>
              <a:rPr lang="sv-SE" sz="1800" kern="0" dirty="0">
                <a:effectLst/>
                <a:latin typeface="Tahoma" panose="020B0604030504040204" pitchFamily="34" charset="0"/>
                <a:ea typeface="Times New Roman" panose="02020603050405020304" pitchFamily="18" charset="0"/>
              </a:rPr>
              <a:t>Vid stora utsläpp eller sjunken båt </a:t>
            </a:r>
            <a:r>
              <a:rPr lang="sv-SE" sz="2000" b="1" kern="0" dirty="0">
                <a:solidFill>
                  <a:srgbClr val="FF0000"/>
                </a:solidFill>
                <a:effectLst/>
                <a:latin typeface="Tahoma" panose="020B0604030504040204" pitchFamily="34" charset="0"/>
                <a:ea typeface="Times New Roman" panose="02020603050405020304" pitchFamily="18" charset="0"/>
              </a:rPr>
              <a:t>skall SOS 112 alarmeras.</a:t>
            </a:r>
          </a:p>
          <a:p>
            <a:r>
              <a:rPr lang="sv-SE" sz="1400" b="1" kern="0" dirty="0">
                <a:solidFill>
                  <a:schemeClr val="bg1"/>
                </a:solidFill>
                <a:effectLst/>
                <a:highlight>
                  <a:srgbClr val="FF0000"/>
                </a:highlight>
                <a:latin typeface="Tahoma" panose="020B0604030504040204" pitchFamily="34" charset="0"/>
                <a:ea typeface="Times New Roman" panose="02020603050405020304" pitchFamily="18" charset="0"/>
              </a:rPr>
              <a:t>Adress till Klubben:     BS Arken Kronogårdsvägen 30 KUNGSÄNGEN </a:t>
            </a:r>
          </a:p>
          <a:p>
            <a:r>
              <a:rPr lang="sv-SE" sz="1400" b="1" kern="0" dirty="0">
                <a:solidFill>
                  <a:srgbClr val="0070C0"/>
                </a:solidFill>
                <a:effectLst/>
                <a:latin typeface="Tahoma" panose="020B0604030504040204" pitchFamily="34" charset="0"/>
                <a:ea typeface="Times New Roman" panose="02020603050405020304" pitchFamily="18" charset="0"/>
              </a:rPr>
              <a:t> </a:t>
            </a:r>
            <a:r>
              <a:rPr lang="sv-SE" sz="2000" kern="0" dirty="0">
                <a:effectLst/>
                <a:latin typeface="Tahoma" panose="020B0604030504040204" pitchFamily="34" charset="0"/>
                <a:ea typeface="Times New Roman" panose="02020603050405020304" pitchFamily="18" charset="0"/>
              </a:rPr>
              <a:t>Och</a:t>
            </a:r>
            <a:r>
              <a:rPr lang="sv-SE" kern="0" dirty="0">
                <a:effectLst/>
                <a:latin typeface="Tahoma" panose="020B0604030504040204" pitchFamily="34" charset="0"/>
                <a:ea typeface="Times New Roman" panose="02020603050405020304" pitchFamily="18" charset="0"/>
              </a:rPr>
              <a:t> Miljöansvariga på klubben </a:t>
            </a:r>
            <a:r>
              <a:rPr lang="sv-SE" b="1" kern="0" dirty="0">
                <a:solidFill>
                  <a:srgbClr val="FF0000"/>
                </a:solidFill>
                <a:effectLst/>
                <a:latin typeface="Tahoma" panose="020B0604030504040204" pitchFamily="34" charset="0"/>
                <a:ea typeface="Times New Roman" panose="02020603050405020304" pitchFamily="18" charset="0"/>
              </a:rPr>
              <a:t>skall</a:t>
            </a:r>
            <a:r>
              <a:rPr lang="sv-SE" kern="0" dirty="0">
                <a:solidFill>
                  <a:srgbClr val="FF0000"/>
                </a:solidFill>
                <a:effectLst/>
                <a:latin typeface="Tahoma" panose="020B0604030504040204" pitchFamily="34" charset="0"/>
                <a:ea typeface="Times New Roman" panose="02020603050405020304" pitchFamily="18" charset="0"/>
              </a:rPr>
              <a:t> </a:t>
            </a:r>
            <a:r>
              <a:rPr lang="sv-SE" kern="0" dirty="0">
                <a:effectLst/>
                <a:latin typeface="Tahoma" panose="020B0604030504040204" pitchFamily="34" charset="0"/>
                <a:ea typeface="Times New Roman" panose="02020603050405020304" pitchFamily="18" charset="0"/>
              </a:rPr>
              <a:t>informeras.</a:t>
            </a:r>
            <a:endParaRPr lang="sv-SE" dirty="0"/>
          </a:p>
        </p:txBody>
      </p:sp>
      <p:sp>
        <p:nvSpPr>
          <p:cNvPr id="19" name="textruta 18">
            <a:extLst>
              <a:ext uri="{FF2B5EF4-FFF2-40B4-BE49-F238E27FC236}">
                <a16:creationId xmlns:a16="http://schemas.microsoft.com/office/drawing/2014/main" id="{79F675C4-C774-5B16-445F-1C4A910B4367}"/>
              </a:ext>
            </a:extLst>
          </p:cNvPr>
          <p:cNvSpPr txBox="1"/>
          <p:nvPr/>
        </p:nvSpPr>
        <p:spPr>
          <a:xfrm>
            <a:off x="254373" y="5111176"/>
            <a:ext cx="3687312" cy="1068049"/>
          </a:xfrm>
          <a:prstGeom prst="rect">
            <a:avLst/>
          </a:prstGeom>
          <a:noFill/>
          <a:ln w="38100">
            <a:solidFill>
              <a:srgbClr val="FF0000"/>
            </a:solidFill>
          </a:ln>
        </p:spPr>
        <p:txBody>
          <a:bodyPr wrap="square">
            <a:spAutoFit/>
          </a:bodyPr>
          <a:lstStyle/>
          <a:p>
            <a:pPr>
              <a:lnSpc>
                <a:spcPct val="106000"/>
              </a:lnSpc>
              <a:spcAft>
                <a:spcPts val="800"/>
              </a:spcAft>
            </a:pPr>
            <a:r>
              <a:rPr lang="sv-SE" sz="1600" dirty="0">
                <a:effectLst/>
                <a:highlight>
                  <a:srgbClr val="FF0000"/>
                </a:highlight>
                <a:latin typeface="Tahoma" panose="020B0604030504040204" pitchFamily="34" charset="0"/>
                <a:ea typeface="Times New Roman" panose="02020603050405020304" pitchFamily="18" charset="0"/>
              </a:rPr>
              <a:t>Miljöansvariga</a:t>
            </a:r>
            <a:r>
              <a:rPr lang="sv-SE" sz="1600" b="1" dirty="0">
                <a:effectLst/>
                <a:highlight>
                  <a:srgbClr val="FF0000"/>
                </a:highlight>
                <a:latin typeface="Tahoma" panose="020B0604030504040204" pitchFamily="34" charset="0"/>
                <a:ea typeface="Times New Roman" panose="02020603050405020304" pitchFamily="18" charset="0"/>
              </a:rPr>
              <a:t>  </a:t>
            </a:r>
            <a:endParaRPr lang="sv-SE" sz="1600" dirty="0">
              <a:effectLst/>
              <a:highlight>
                <a:srgbClr val="FF0000"/>
              </a:highlight>
              <a:latin typeface="Times New Roman" panose="02020603050405020304" pitchFamily="18" charset="0"/>
              <a:ea typeface="Times New Roman" panose="02020603050405020304" pitchFamily="18" charset="0"/>
            </a:endParaRPr>
          </a:p>
          <a:p>
            <a:pPr>
              <a:lnSpc>
                <a:spcPct val="106000"/>
              </a:lnSpc>
              <a:spcAft>
                <a:spcPts val="800"/>
              </a:spcAft>
            </a:pPr>
            <a:r>
              <a:rPr lang="sv-SE" sz="1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Tryggve Schreiber    Miljö.  070 581 36 16     </a:t>
            </a:r>
            <a:endParaRPr lang="sv-SE" sz="1600" dirty="0">
              <a:effectLst/>
              <a:latin typeface="Times New Roman" panose="02020603050405020304" pitchFamily="18" charset="0"/>
              <a:ea typeface="Times New Roman" panose="02020603050405020304" pitchFamily="18" charset="0"/>
            </a:endParaRPr>
          </a:p>
          <a:p>
            <a:pPr>
              <a:lnSpc>
                <a:spcPct val="106000"/>
              </a:lnSpc>
              <a:spcAft>
                <a:spcPts val="800"/>
              </a:spcAft>
            </a:pPr>
            <a:r>
              <a:rPr lang="sv-SE" sz="1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Rolf Bernström         Ordf.  070 835 85 05      </a:t>
            </a:r>
            <a:endParaRPr lang="sv-SE" sz="1600" dirty="0">
              <a:effectLst/>
              <a:latin typeface="Times New Roman" panose="02020603050405020304" pitchFamily="18" charset="0"/>
              <a:ea typeface="Times New Roman" panose="02020603050405020304" pitchFamily="18" charset="0"/>
            </a:endParaRPr>
          </a:p>
        </p:txBody>
      </p:sp>
      <p:sp>
        <p:nvSpPr>
          <p:cNvPr id="20" name="textruta 19">
            <a:extLst>
              <a:ext uri="{FF2B5EF4-FFF2-40B4-BE49-F238E27FC236}">
                <a16:creationId xmlns:a16="http://schemas.microsoft.com/office/drawing/2014/main" id="{8BD7B775-C1EC-6C4C-5CED-38489A737287}"/>
              </a:ext>
            </a:extLst>
          </p:cNvPr>
          <p:cNvSpPr txBox="1"/>
          <p:nvPr/>
        </p:nvSpPr>
        <p:spPr>
          <a:xfrm>
            <a:off x="209159" y="3061258"/>
            <a:ext cx="9561592" cy="369332"/>
          </a:xfrm>
          <a:prstGeom prst="rect">
            <a:avLst/>
          </a:prstGeom>
          <a:noFill/>
        </p:spPr>
        <p:txBody>
          <a:bodyPr wrap="none" rtlCol="0">
            <a:spAutoFit/>
          </a:bodyPr>
          <a:lstStyle/>
          <a:p>
            <a:r>
              <a:rPr lang="sv-SE" b="1" dirty="0">
                <a:solidFill>
                  <a:srgbClr val="FF0000"/>
                </a:solidFill>
              </a:rPr>
              <a:t>Dessa länsor är placerade i en stor glasfiberkista på brygg pir I med instruktioner om handhavande.</a:t>
            </a:r>
          </a:p>
        </p:txBody>
      </p:sp>
      <p:sp>
        <p:nvSpPr>
          <p:cNvPr id="22" name="textruta 21">
            <a:extLst>
              <a:ext uri="{FF2B5EF4-FFF2-40B4-BE49-F238E27FC236}">
                <a16:creationId xmlns:a16="http://schemas.microsoft.com/office/drawing/2014/main" id="{A602C3F7-44D0-7D29-66FE-72C131E8904B}"/>
              </a:ext>
            </a:extLst>
          </p:cNvPr>
          <p:cNvSpPr txBox="1"/>
          <p:nvPr/>
        </p:nvSpPr>
        <p:spPr>
          <a:xfrm>
            <a:off x="1260629" y="498719"/>
            <a:ext cx="11368392" cy="707886"/>
          </a:xfrm>
          <a:prstGeom prst="rect">
            <a:avLst/>
          </a:prstGeom>
          <a:noFill/>
        </p:spPr>
        <p:txBody>
          <a:bodyPr wrap="square">
            <a:spAutoFit/>
          </a:bodyPr>
          <a:lstStyle/>
          <a:p>
            <a:r>
              <a:rPr lang="sv-SE" sz="4000" b="1" dirty="0">
                <a:latin typeface="Tahoma" panose="020B0604030504040204" pitchFamily="34" charset="0"/>
                <a:ea typeface="Tahoma" panose="020B0604030504040204" pitchFamily="34" charset="0"/>
                <a:cs typeface="Tahoma" panose="020B0604030504040204" pitchFamily="34" charset="0"/>
              </a:rPr>
              <a:t> ..…..OLJE/BRÄNSLE UTSLÄPP…….</a:t>
            </a:r>
          </a:p>
        </p:txBody>
      </p:sp>
    </p:spTree>
    <p:extLst>
      <p:ext uri="{BB962C8B-B14F-4D97-AF65-F5344CB8AC3E}">
        <p14:creationId xmlns:p14="http://schemas.microsoft.com/office/powerpoint/2010/main" val="2521350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11" descr="Tvätta båten | Båtar och Båtliv">
            <a:extLst>
              <a:ext uri="{FF2B5EF4-FFF2-40B4-BE49-F238E27FC236}">
                <a16:creationId xmlns:a16="http://schemas.microsoft.com/office/drawing/2014/main" id="{9A59B33B-C135-28B8-91DD-9D249036AC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353" y="1190865"/>
            <a:ext cx="3287327" cy="2191551"/>
          </a:xfrm>
          <a:prstGeom prst="rect">
            <a:avLst/>
          </a:prstGeom>
          <a:noFill/>
          <a:ln>
            <a:noFill/>
          </a:ln>
        </p:spPr>
      </p:pic>
      <p:pic>
        <p:nvPicPr>
          <p:cNvPr id="5" name="Bild 12">
            <a:extLst>
              <a:ext uri="{FF2B5EF4-FFF2-40B4-BE49-F238E27FC236}">
                <a16:creationId xmlns:a16="http://schemas.microsoft.com/office/drawing/2014/main" id="{3F07A96B-B50D-FFD8-B12F-C491BCB0B1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0839" y="1190865"/>
            <a:ext cx="4883793" cy="2191551"/>
          </a:xfrm>
          <a:prstGeom prst="rect">
            <a:avLst/>
          </a:prstGeom>
          <a:noFill/>
          <a:ln>
            <a:noFill/>
          </a:ln>
        </p:spPr>
      </p:pic>
      <p:sp>
        <p:nvSpPr>
          <p:cNvPr id="7" name="textruta 6">
            <a:extLst>
              <a:ext uri="{FF2B5EF4-FFF2-40B4-BE49-F238E27FC236}">
                <a16:creationId xmlns:a16="http://schemas.microsoft.com/office/drawing/2014/main" id="{99912747-0E4C-1A63-D703-08A99A02C55A}"/>
              </a:ext>
            </a:extLst>
          </p:cNvPr>
          <p:cNvSpPr txBox="1"/>
          <p:nvPr/>
        </p:nvSpPr>
        <p:spPr>
          <a:xfrm>
            <a:off x="2443579" y="3628826"/>
            <a:ext cx="6094520" cy="1362937"/>
          </a:xfrm>
          <a:prstGeom prst="rect">
            <a:avLst/>
          </a:prstGeom>
          <a:noFill/>
        </p:spPr>
        <p:txBody>
          <a:bodyPr wrap="square">
            <a:spAutoFit/>
          </a:bodyPr>
          <a:lstStyle/>
          <a:p>
            <a:pPr algn="ctr">
              <a:lnSpc>
                <a:spcPct val="107000"/>
              </a:lnSpc>
              <a:spcAft>
                <a:spcPts val="800"/>
              </a:spcAft>
            </a:pPr>
            <a:r>
              <a:rPr lang="sv-SE" sz="2400"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Tvätt av båt på land och vid upptagningsplats får endast ske med miljövänliga produkter.</a:t>
            </a:r>
          </a:p>
          <a:p>
            <a:pPr algn="ctr">
              <a:lnSpc>
                <a:spcPct val="107000"/>
              </a:lnSpc>
              <a:spcAft>
                <a:spcPts val="800"/>
              </a:spcAft>
            </a:pPr>
            <a:r>
              <a:rPr lang="sv-SE" sz="2400" u="sng" kern="1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Sanering av båtar följer separata regler.</a:t>
            </a:r>
          </a:p>
        </p:txBody>
      </p:sp>
      <p:sp>
        <p:nvSpPr>
          <p:cNvPr id="2" name="textruta 1">
            <a:extLst>
              <a:ext uri="{FF2B5EF4-FFF2-40B4-BE49-F238E27FC236}">
                <a16:creationId xmlns:a16="http://schemas.microsoft.com/office/drawing/2014/main" id="{B995CE2B-A02B-FCEB-5BAE-7F30C06A1957}"/>
              </a:ext>
            </a:extLst>
          </p:cNvPr>
          <p:cNvSpPr txBox="1"/>
          <p:nvPr/>
        </p:nvSpPr>
        <p:spPr>
          <a:xfrm>
            <a:off x="3650016" y="471728"/>
            <a:ext cx="3966099" cy="595932"/>
          </a:xfrm>
          <a:prstGeom prst="rect">
            <a:avLst/>
          </a:prstGeom>
          <a:noFill/>
        </p:spPr>
        <p:txBody>
          <a:bodyPr wrap="square">
            <a:spAutoFit/>
          </a:bodyPr>
          <a:lstStyle/>
          <a:p>
            <a:pPr lvl="0">
              <a:lnSpc>
                <a:spcPct val="107000"/>
              </a:lnSpc>
              <a:spcAft>
                <a:spcPts val="800"/>
              </a:spcAft>
            </a:pPr>
            <a:r>
              <a:rPr lang="sv-SE" sz="3200"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Tvättning av båtar.</a:t>
            </a:r>
          </a:p>
        </p:txBody>
      </p:sp>
    </p:spTree>
    <p:extLst>
      <p:ext uri="{BB962C8B-B14F-4D97-AF65-F5344CB8AC3E}">
        <p14:creationId xmlns:p14="http://schemas.microsoft.com/office/powerpoint/2010/main" val="296646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CEA308A-9C76-F53B-7192-AD7E823E60C3}"/>
              </a:ext>
            </a:extLst>
          </p:cNvPr>
          <p:cNvSpPr/>
          <p:nvPr/>
        </p:nvSpPr>
        <p:spPr>
          <a:xfrm>
            <a:off x="5335479" y="5258626"/>
            <a:ext cx="1992567" cy="7824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a:extLst>
              <a:ext uri="{FF2B5EF4-FFF2-40B4-BE49-F238E27FC236}">
                <a16:creationId xmlns:a16="http://schemas.microsoft.com/office/drawing/2014/main" id="{18B62205-616C-0D7B-F510-B5065C5D8ACA}"/>
              </a:ext>
            </a:extLst>
          </p:cNvPr>
          <p:cNvSpPr txBox="1"/>
          <p:nvPr/>
        </p:nvSpPr>
        <p:spPr>
          <a:xfrm>
            <a:off x="2770749" y="425890"/>
            <a:ext cx="5770485" cy="595869"/>
          </a:xfrm>
          <a:prstGeom prst="rect">
            <a:avLst/>
          </a:prstGeom>
          <a:noFill/>
        </p:spPr>
        <p:txBody>
          <a:bodyPr wrap="square">
            <a:spAutoFit/>
          </a:bodyPr>
          <a:lstStyle/>
          <a:p>
            <a:pPr lvl="0">
              <a:lnSpc>
                <a:spcPct val="107000"/>
              </a:lnSpc>
              <a:spcAft>
                <a:spcPts val="800"/>
              </a:spcAft>
            </a:pPr>
            <a:r>
              <a:rPr lang="sv-SE" sz="3200" kern="100" dirty="0">
                <a:latin typeface="Calibri" panose="020F0502020204030204" pitchFamily="34" charset="0"/>
                <a:ea typeface="Calibri" panose="020F0502020204030204" pitchFamily="34" charset="0"/>
                <a:cs typeface="Times New Roman" panose="02020603050405020304" pitchFamily="18" charset="0"/>
              </a:rPr>
              <a:t>M</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iljöanpassade rengöringsmedel</a:t>
            </a:r>
          </a:p>
        </p:txBody>
      </p:sp>
      <p:pic>
        <p:nvPicPr>
          <p:cNvPr id="6" name="Bildobjekt 5" descr="En bild som visar text, flaska, inomhus, disk&#10;&#10;Automatiskt genererad beskrivning">
            <a:extLst>
              <a:ext uri="{FF2B5EF4-FFF2-40B4-BE49-F238E27FC236}">
                <a16:creationId xmlns:a16="http://schemas.microsoft.com/office/drawing/2014/main" id="{F34AB8BA-0732-98E2-08B2-E10F9254CE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6059" y="4898948"/>
            <a:ext cx="1233853" cy="1629048"/>
          </a:xfrm>
          <a:prstGeom prst="rect">
            <a:avLst/>
          </a:prstGeom>
        </p:spPr>
      </p:pic>
      <p:pic>
        <p:nvPicPr>
          <p:cNvPr id="8" name="Bildobjekt 7" descr="En bild som visar flaska, inomhus, nära&#10;&#10;Automatiskt genererad beskrivning">
            <a:extLst>
              <a:ext uri="{FF2B5EF4-FFF2-40B4-BE49-F238E27FC236}">
                <a16:creationId xmlns:a16="http://schemas.microsoft.com/office/drawing/2014/main" id="{2FB43933-5828-B0D3-CC92-5CC002F2B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493" y="1021759"/>
            <a:ext cx="1756095" cy="1771312"/>
          </a:xfrm>
          <a:prstGeom prst="rect">
            <a:avLst/>
          </a:prstGeom>
        </p:spPr>
      </p:pic>
      <p:sp>
        <p:nvSpPr>
          <p:cNvPr id="10" name="textruta 9">
            <a:extLst>
              <a:ext uri="{FF2B5EF4-FFF2-40B4-BE49-F238E27FC236}">
                <a16:creationId xmlns:a16="http://schemas.microsoft.com/office/drawing/2014/main" id="{B7844C17-7932-20CB-E123-FB9C83C904DD}"/>
              </a:ext>
            </a:extLst>
          </p:cNvPr>
          <p:cNvSpPr txBox="1"/>
          <p:nvPr/>
        </p:nvSpPr>
        <p:spPr>
          <a:xfrm>
            <a:off x="3008079" y="2800879"/>
            <a:ext cx="6094520" cy="1477328"/>
          </a:xfrm>
          <a:prstGeom prst="rect">
            <a:avLst/>
          </a:prstGeom>
          <a:noFill/>
        </p:spPr>
        <p:txBody>
          <a:bodyPr wrap="square">
            <a:spAutoFit/>
          </a:bodyPr>
          <a:lstStyle/>
          <a:p>
            <a:r>
              <a:rPr lang="sv-SE" b="1" i="0" dirty="0">
                <a:solidFill>
                  <a:srgbClr val="202124"/>
                </a:solidFill>
                <a:effectLst/>
                <a:latin typeface="arial" panose="020B0604020202020204" pitchFamily="34" charset="0"/>
              </a:rPr>
              <a:t>Exempelvis, ättika, tallsåpa, matsoda, citron, oxalsyra och galltvål är goda alternativ till vanliga rengöringsmedel</a:t>
            </a:r>
            <a:r>
              <a:rPr lang="sv-SE" b="0" i="0" dirty="0">
                <a:solidFill>
                  <a:srgbClr val="202124"/>
                </a:solidFill>
                <a:effectLst/>
                <a:latin typeface="arial" panose="020B0604020202020204" pitchFamily="34" charset="0"/>
              </a:rPr>
              <a:t>. </a:t>
            </a:r>
          </a:p>
          <a:p>
            <a:endParaRPr lang="sv-SE" b="0" i="0" dirty="0">
              <a:solidFill>
                <a:srgbClr val="202124"/>
              </a:solidFill>
              <a:effectLst/>
              <a:latin typeface="arial" panose="020B0604020202020204" pitchFamily="34" charset="0"/>
            </a:endParaRPr>
          </a:p>
          <a:p>
            <a:r>
              <a:rPr lang="sv-SE" b="0" i="0" dirty="0">
                <a:solidFill>
                  <a:srgbClr val="202124"/>
                </a:solidFill>
                <a:effectLst/>
                <a:latin typeface="arial" panose="020B0604020202020204" pitchFamily="34" charset="0"/>
              </a:rPr>
              <a:t>Med vatten och en trasa får man bort vardaglig smuts. </a:t>
            </a:r>
            <a:endParaRPr lang="sv-SE" dirty="0"/>
          </a:p>
        </p:txBody>
      </p:sp>
      <p:pic>
        <p:nvPicPr>
          <p:cNvPr id="14" name="Bildobjekt 13">
            <a:extLst>
              <a:ext uri="{FF2B5EF4-FFF2-40B4-BE49-F238E27FC236}">
                <a16:creationId xmlns:a16="http://schemas.microsoft.com/office/drawing/2014/main" id="{89BA29D9-AFC3-68FA-2252-F88B55794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6068" y="1208161"/>
            <a:ext cx="1493649" cy="1592718"/>
          </a:xfrm>
          <a:prstGeom prst="rect">
            <a:avLst/>
          </a:prstGeom>
        </p:spPr>
      </p:pic>
      <p:pic>
        <p:nvPicPr>
          <p:cNvPr id="16" name="Bildobjekt 15">
            <a:extLst>
              <a:ext uri="{FF2B5EF4-FFF2-40B4-BE49-F238E27FC236}">
                <a16:creationId xmlns:a16="http://schemas.microsoft.com/office/drawing/2014/main" id="{2D6E38D6-C3D9-E251-B33D-E358E040D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9344" y="3706571"/>
            <a:ext cx="1760373" cy="1943268"/>
          </a:xfrm>
          <a:prstGeom prst="rect">
            <a:avLst/>
          </a:prstGeom>
        </p:spPr>
      </p:pic>
      <p:pic>
        <p:nvPicPr>
          <p:cNvPr id="20" name="Bildobjekt 19" descr="En bild som visar text&#10;&#10;Automatiskt genererad beskrivning">
            <a:extLst>
              <a:ext uri="{FF2B5EF4-FFF2-40B4-BE49-F238E27FC236}">
                <a16:creationId xmlns:a16="http://schemas.microsoft.com/office/drawing/2014/main" id="{13020DA1-F64B-6EA6-042D-F3A4FBDF35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904" y="2953829"/>
            <a:ext cx="1378263" cy="1851398"/>
          </a:xfrm>
          <a:prstGeom prst="rect">
            <a:avLst/>
          </a:prstGeom>
        </p:spPr>
      </p:pic>
      <p:sp>
        <p:nvSpPr>
          <p:cNvPr id="22" name="textruta 21">
            <a:extLst>
              <a:ext uri="{FF2B5EF4-FFF2-40B4-BE49-F238E27FC236}">
                <a16:creationId xmlns:a16="http://schemas.microsoft.com/office/drawing/2014/main" id="{886B9A57-F322-CA8B-6509-165FEDB5A2B5}"/>
              </a:ext>
            </a:extLst>
          </p:cNvPr>
          <p:cNvSpPr txBox="1"/>
          <p:nvPr/>
        </p:nvSpPr>
        <p:spPr>
          <a:xfrm>
            <a:off x="2542986" y="1646446"/>
            <a:ext cx="6997681" cy="646331"/>
          </a:xfrm>
          <a:prstGeom prst="rect">
            <a:avLst/>
          </a:prstGeom>
          <a:noFill/>
        </p:spPr>
        <p:txBody>
          <a:bodyPr wrap="square">
            <a:spAutoFit/>
          </a:bodyPr>
          <a:lstStyle/>
          <a:p>
            <a:pPr algn="ctr"/>
            <a:r>
              <a:rPr lang="sv-SE" dirty="0">
                <a:solidFill>
                  <a:srgbClr val="FF0000"/>
                </a:solidFill>
                <a:highlight>
                  <a:srgbClr val="FFFF00"/>
                </a:highlight>
              </a:rPr>
              <a:t>BS Arken verkar för användning av hälso-och miljövänliga rengöringsmedel</a:t>
            </a:r>
          </a:p>
        </p:txBody>
      </p:sp>
      <p:pic>
        <p:nvPicPr>
          <p:cNvPr id="24" name="Bildobjekt 23" descr="En bild som visar text&#10;&#10;Automatiskt genererad beskrivning">
            <a:extLst>
              <a:ext uri="{FF2B5EF4-FFF2-40B4-BE49-F238E27FC236}">
                <a16:creationId xmlns:a16="http://schemas.microsoft.com/office/drawing/2014/main" id="{CE73E4B5-8B94-C09E-FDB9-7359A27495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9078" y="5352633"/>
            <a:ext cx="1825371" cy="594412"/>
          </a:xfrm>
          <a:prstGeom prst="rect">
            <a:avLst/>
          </a:prstGeom>
        </p:spPr>
      </p:pic>
    </p:spTree>
    <p:extLst>
      <p:ext uri="{BB962C8B-B14F-4D97-AF65-F5344CB8AC3E}">
        <p14:creationId xmlns:p14="http://schemas.microsoft.com/office/powerpoint/2010/main" val="2074212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BE5E2CAE-2322-02BA-EB5C-0FE7385EDB38}"/>
              </a:ext>
            </a:extLst>
          </p:cNvPr>
          <p:cNvSpPr txBox="1"/>
          <p:nvPr/>
        </p:nvSpPr>
        <p:spPr>
          <a:xfrm>
            <a:off x="2902702" y="286877"/>
            <a:ext cx="4405544"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Miljöanpassade bränslen</a:t>
            </a:r>
          </a:p>
        </p:txBody>
      </p:sp>
      <p:sp>
        <p:nvSpPr>
          <p:cNvPr id="5" name="textruta 4">
            <a:extLst>
              <a:ext uri="{FF2B5EF4-FFF2-40B4-BE49-F238E27FC236}">
                <a16:creationId xmlns:a16="http://schemas.microsoft.com/office/drawing/2014/main" id="{D6CA2F5D-494D-8CBE-1086-C452CB5987A7}"/>
              </a:ext>
            </a:extLst>
          </p:cNvPr>
          <p:cNvSpPr txBox="1"/>
          <p:nvPr/>
        </p:nvSpPr>
        <p:spPr>
          <a:xfrm>
            <a:off x="2120885" y="882809"/>
            <a:ext cx="6457768" cy="2806474"/>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sv-SE" sz="1400" kern="100" dirty="0">
                <a:latin typeface="Calibri" panose="020F0502020204030204" pitchFamily="34" charset="0"/>
                <a:ea typeface="Calibri" panose="020F0502020204030204" pitchFamily="34" charset="0"/>
                <a:cs typeface="Times New Roman" panose="02020603050405020304" pitchFamily="18" charset="0"/>
              </a:rPr>
              <a:t>P</a:t>
            </a: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olicyn som klubben har är att alla drivmedel och smörjmedel ska vara miljövänliga</a:t>
            </a:r>
          </a:p>
          <a:p>
            <a:pPr marL="457200">
              <a:lnSpc>
                <a:spcPct val="107000"/>
              </a:lnSpc>
            </a:pP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6000"/>
              </a:lnSpc>
              <a:buFont typeface="Symbol" panose="05050102010706020507" pitchFamily="18" charset="2"/>
              <a:buChar char=""/>
            </a:pPr>
            <a:r>
              <a:rPr lang="sv-SE" sz="1400" kern="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Genom att välja rätt bränsle till din båt kan du reducera dina koldioxidutsläpp, men också utsläpp av andra föroreningar så som kolväten. Det är även viktigt att hålla båten ren från påväxt och anpassa båtens fart efter omständigheterna för att spara på bränsle och miljön.</a:t>
            </a:r>
          </a:p>
          <a:p>
            <a:pPr marL="342900" lvl="0" indent="-342900">
              <a:lnSpc>
                <a:spcPct val="106000"/>
              </a:lnSpc>
              <a:buFont typeface="Symbol" panose="05050102010706020507" pitchFamily="18" charset="2"/>
              <a:buChar char=""/>
            </a:pPr>
            <a:endParaRPr lang="sv-SE" sz="1400" kern="100" dirty="0">
              <a:solidFill>
                <a:srgbClr val="5E5E5E"/>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6000"/>
              </a:lnSpc>
              <a:spcAft>
                <a:spcPts val="800"/>
              </a:spcAft>
              <a:buFont typeface="Symbol" panose="05050102010706020507" pitchFamily="18" charset="2"/>
              <a:buChar char=""/>
            </a:pPr>
            <a:endParaRPr lang="sv-SE" sz="1400" kern="100" dirty="0">
              <a:solidFill>
                <a:srgbClr val="5E5E5E"/>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6000"/>
              </a:lnSpc>
              <a:spcAft>
                <a:spcPts val="800"/>
              </a:spcAft>
              <a:buFont typeface="Symbol" panose="05050102010706020507" pitchFamily="18" charset="2"/>
              <a:buChar char=""/>
            </a:pPr>
            <a:endParaRPr lang="sv-SE" sz="1400" kern="100" dirty="0">
              <a:solidFill>
                <a:srgbClr val="5E5E5E"/>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6000"/>
              </a:lnSpc>
              <a:spcAft>
                <a:spcPts val="800"/>
              </a:spcAft>
              <a:buFont typeface="Symbol" panose="05050102010706020507" pitchFamily="18" charset="2"/>
              <a:buChar char=""/>
            </a:pPr>
            <a:endParaRPr lang="sv-SE"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Bildobjekt 6">
            <a:extLst>
              <a:ext uri="{FF2B5EF4-FFF2-40B4-BE49-F238E27FC236}">
                <a16:creationId xmlns:a16="http://schemas.microsoft.com/office/drawing/2014/main" id="{5CAF2F43-F8E5-4434-7507-86B6FB5395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0364" y="390447"/>
            <a:ext cx="2942535" cy="3559384"/>
          </a:xfrm>
          <a:prstGeom prst="rect">
            <a:avLst/>
          </a:prstGeom>
        </p:spPr>
      </p:pic>
      <p:pic>
        <p:nvPicPr>
          <p:cNvPr id="9218" name="Picture 2" descr="50+ kostnadsfria bilder med Gammal Bensinpump och Bensinpump - Pixabay">
            <a:extLst>
              <a:ext uri="{FF2B5EF4-FFF2-40B4-BE49-F238E27FC236}">
                <a16:creationId xmlns:a16="http://schemas.microsoft.com/office/drawing/2014/main" id="{0CF11E3A-F23B-EE07-7CA3-BEA94F8603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79" y="3389221"/>
            <a:ext cx="3597801" cy="3078332"/>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a:extLst>
              <a:ext uri="{FF2B5EF4-FFF2-40B4-BE49-F238E27FC236}">
                <a16:creationId xmlns:a16="http://schemas.microsoft.com/office/drawing/2014/main" id="{015A98A6-FEAF-C01A-D302-97B0985ADA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642" y="4576696"/>
            <a:ext cx="554387" cy="513438"/>
          </a:xfrm>
          <a:prstGeom prst="rect">
            <a:avLst/>
          </a:prstGeom>
        </p:spPr>
      </p:pic>
      <p:pic>
        <p:nvPicPr>
          <p:cNvPr id="10" name="Bildobjekt 9" descr="En bild som visar Webbplats, kalender&#10;&#10;Automatiskt genererad beskrivning">
            <a:extLst>
              <a:ext uri="{FF2B5EF4-FFF2-40B4-BE49-F238E27FC236}">
                <a16:creationId xmlns:a16="http://schemas.microsoft.com/office/drawing/2014/main" id="{1B6211FE-C6EA-D979-2576-5FC0F7DCC3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512" y="882809"/>
            <a:ext cx="1036410" cy="937341"/>
          </a:xfrm>
          <a:prstGeom prst="rect">
            <a:avLst/>
          </a:prstGeom>
        </p:spPr>
      </p:pic>
      <p:pic>
        <p:nvPicPr>
          <p:cNvPr id="12" name="Bildobjekt 11" descr="En bild som visar text&#10;&#10;Automatiskt genererad beskrivning">
            <a:extLst>
              <a:ext uri="{FF2B5EF4-FFF2-40B4-BE49-F238E27FC236}">
                <a16:creationId xmlns:a16="http://schemas.microsoft.com/office/drawing/2014/main" id="{3F982128-9FC9-DDF0-3B11-B4B9F8BCA3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512" y="1938369"/>
            <a:ext cx="1036410" cy="952583"/>
          </a:xfrm>
          <a:prstGeom prst="rect">
            <a:avLst/>
          </a:prstGeom>
        </p:spPr>
      </p:pic>
      <p:pic>
        <p:nvPicPr>
          <p:cNvPr id="2" name="Bildobjekt 1">
            <a:extLst>
              <a:ext uri="{FF2B5EF4-FFF2-40B4-BE49-F238E27FC236}">
                <a16:creationId xmlns:a16="http://schemas.microsoft.com/office/drawing/2014/main" id="{2927F10C-8D10-CF0F-3316-AFBB7ECA3252}"/>
              </a:ext>
            </a:extLst>
          </p:cNvPr>
          <p:cNvPicPr>
            <a:picLocks noChangeAspect="1"/>
          </p:cNvPicPr>
          <p:nvPr/>
        </p:nvPicPr>
        <p:blipFill>
          <a:blip r:embed="rId7"/>
          <a:stretch>
            <a:fillRect/>
          </a:stretch>
        </p:blipFill>
        <p:spPr>
          <a:xfrm>
            <a:off x="9046180" y="4331538"/>
            <a:ext cx="2984500" cy="2374900"/>
          </a:xfrm>
          <a:prstGeom prst="rect">
            <a:avLst/>
          </a:prstGeom>
        </p:spPr>
      </p:pic>
      <p:sp>
        <p:nvSpPr>
          <p:cNvPr id="6" name="textruta 5">
            <a:extLst>
              <a:ext uri="{FF2B5EF4-FFF2-40B4-BE49-F238E27FC236}">
                <a16:creationId xmlns:a16="http://schemas.microsoft.com/office/drawing/2014/main" id="{EACC2A25-5552-F4FC-959F-BFDE95166232}"/>
              </a:ext>
            </a:extLst>
          </p:cNvPr>
          <p:cNvSpPr txBox="1"/>
          <p:nvPr/>
        </p:nvSpPr>
        <p:spPr>
          <a:xfrm>
            <a:off x="2176877" y="3916039"/>
            <a:ext cx="6320672" cy="830997"/>
          </a:xfrm>
          <a:prstGeom prst="rect">
            <a:avLst/>
          </a:prstGeom>
          <a:noFill/>
        </p:spPr>
        <p:txBody>
          <a:bodyPr wrap="square">
            <a:spAutoFit/>
          </a:bodyPr>
          <a:lstStyle/>
          <a:p>
            <a:r>
              <a:rPr lang="sv-SE" sz="1200" b="1" i="0" dirty="0">
                <a:solidFill>
                  <a:srgbClr val="00B050"/>
                </a:solidFill>
                <a:effectLst/>
                <a:latin typeface="Open Sans" panose="020B0606030504020204" pitchFamily="34" charset="0"/>
              </a:rPr>
              <a:t>Gasol är i likhet med kol, olja och naturgas ett fossilt bränsle. Vid all förbränning av fossila bränslen bildas koldioxid som förstärker växthuseffekten. Hur mycket koldioxid som bildas beror framförallt på hur många kolatomer bränslet innehåller per energienhet.</a:t>
            </a:r>
            <a:endParaRPr lang="sv-SE" sz="1200" b="1" dirty="0">
              <a:solidFill>
                <a:srgbClr val="00B050"/>
              </a:solidFill>
            </a:endParaRPr>
          </a:p>
        </p:txBody>
      </p:sp>
      <p:sp>
        <p:nvSpPr>
          <p:cNvPr id="11" name="textruta 10">
            <a:extLst>
              <a:ext uri="{FF2B5EF4-FFF2-40B4-BE49-F238E27FC236}">
                <a16:creationId xmlns:a16="http://schemas.microsoft.com/office/drawing/2014/main" id="{D6C410D1-3E26-A159-0B16-3B0831AC1849}"/>
              </a:ext>
            </a:extLst>
          </p:cNvPr>
          <p:cNvSpPr txBox="1"/>
          <p:nvPr/>
        </p:nvSpPr>
        <p:spPr>
          <a:xfrm>
            <a:off x="2176877" y="4785941"/>
            <a:ext cx="6320672" cy="1846659"/>
          </a:xfrm>
          <a:prstGeom prst="rect">
            <a:avLst/>
          </a:prstGeom>
          <a:noFill/>
        </p:spPr>
        <p:txBody>
          <a:bodyPr wrap="square">
            <a:spAutoFit/>
          </a:bodyPr>
          <a:lstStyle/>
          <a:p>
            <a:r>
              <a:rPr lang="sv-SE" sz="1200" b="1" i="0" dirty="0">
                <a:solidFill>
                  <a:srgbClr val="00B050"/>
                </a:solidFill>
                <a:effectLst/>
                <a:latin typeface="Open Sans" panose="020B0606030504020204" pitchFamily="34" charset="0"/>
              </a:rPr>
              <a:t>Gasol innehåller färre kolatomer per energienhet än olja och kol och bidrar därför i mindre grad till växthuseffekten än dessa bränslen. Jämfört med kol släpper gasol ut 34 procent mindre koldioxid och jämfört med olja 14 procent mindre.</a:t>
            </a:r>
          </a:p>
          <a:p>
            <a:endParaRPr lang="sv-SE" sz="1200" b="1" i="0" dirty="0">
              <a:solidFill>
                <a:srgbClr val="00B050"/>
              </a:solidFill>
              <a:effectLst/>
              <a:latin typeface="Open Sans" panose="020B0606030504020204" pitchFamily="34" charset="0"/>
            </a:endParaRPr>
          </a:p>
          <a:p>
            <a:pPr algn="ctr"/>
            <a:r>
              <a:rPr lang="sv-SE" b="1" dirty="0">
                <a:solidFill>
                  <a:srgbClr val="FF0000"/>
                </a:solidFill>
                <a:highlight>
                  <a:srgbClr val="FFFF00"/>
                </a:highlight>
                <a:latin typeface="Open Sans" panose="020B0606030504020204" pitchFamily="34" charset="0"/>
              </a:rPr>
              <a:t>På Bs Arken rekommenderar vi att inte förvara sina gasolflaskor i båten under tiden som båtarna är torrsatta. </a:t>
            </a:r>
            <a:endParaRPr lang="sv-SE" b="1" dirty="0">
              <a:solidFill>
                <a:srgbClr val="FF0000"/>
              </a:solidFill>
              <a:highlight>
                <a:srgbClr val="FFFF00"/>
              </a:highlight>
            </a:endParaRPr>
          </a:p>
        </p:txBody>
      </p:sp>
      <p:pic>
        <p:nvPicPr>
          <p:cNvPr id="1026" name="Picture 2" descr="Miljöbränsle - Jämtland">
            <a:extLst>
              <a:ext uri="{FF2B5EF4-FFF2-40B4-BE49-F238E27FC236}">
                <a16:creationId xmlns:a16="http://schemas.microsoft.com/office/drawing/2014/main" id="{71339505-6A8E-0519-2FCF-C12844720D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4666" y="2485681"/>
            <a:ext cx="1203602" cy="1203602"/>
          </a:xfrm>
          <a:prstGeom prst="rect">
            <a:avLst/>
          </a:prstGeom>
          <a:noFill/>
          <a:extLst>
            <a:ext uri="{909E8E84-426E-40DD-AFC4-6F175D3DCCD1}">
              <a14:hiddenFill xmlns:a14="http://schemas.microsoft.com/office/drawing/2010/main">
                <a:solidFill>
                  <a:srgbClr val="FFFFFF"/>
                </a:solidFill>
              </a14:hiddenFill>
            </a:ext>
          </a:extLst>
        </p:spPr>
      </p:pic>
      <p:sp>
        <p:nvSpPr>
          <p:cNvPr id="14" name="textruta 13">
            <a:extLst>
              <a:ext uri="{FF2B5EF4-FFF2-40B4-BE49-F238E27FC236}">
                <a16:creationId xmlns:a16="http://schemas.microsoft.com/office/drawing/2014/main" id="{B6551F5C-B04C-83EF-A206-8CE57D06E823}"/>
              </a:ext>
            </a:extLst>
          </p:cNvPr>
          <p:cNvSpPr txBox="1"/>
          <p:nvPr/>
        </p:nvSpPr>
        <p:spPr>
          <a:xfrm>
            <a:off x="3988774" y="3580499"/>
            <a:ext cx="2420333" cy="369332"/>
          </a:xfrm>
          <a:prstGeom prst="rect">
            <a:avLst/>
          </a:prstGeom>
          <a:noFill/>
        </p:spPr>
        <p:txBody>
          <a:bodyPr wrap="square">
            <a:spAutoFit/>
          </a:bodyPr>
          <a:lstStyle/>
          <a:p>
            <a:pPr algn="l"/>
            <a:r>
              <a:rPr lang="sv-SE" b="1" i="0" dirty="0">
                <a:solidFill>
                  <a:srgbClr val="00B050"/>
                </a:solidFill>
                <a:effectLst/>
                <a:latin typeface="Open Sans" panose="020B0606030504020204" pitchFamily="34" charset="0"/>
              </a:rPr>
              <a:t>Gasol och miljön</a:t>
            </a:r>
          </a:p>
        </p:txBody>
      </p:sp>
      <p:sp>
        <p:nvSpPr>
          <p:cNvPr id="4" name="textruta 3">
            <a:extLst>
              <a:ext uri="{FF2B5EF4-FFF2-40B4-BE49-F238E27FC236}">
                <a16:creationId xmlns:a16="http://schemas.microsoft.com/office/drawing/2014/main" id="{4BEC9094-DCE4-480D-FA53-EA055BFEBEC7}"/>
              </a:ext>
            </a:extLst>
          </p:cNvPr>
          <p:cNvSpPr txBox="1"/>
          <p:nvPr/>
        </p:nvSpPr>
        <p:spPr>
          <a:xfrm>
            <a:off x="158522" y="503410"/>
            <a:ext cx="1968500" cy="379399"/>
          </a:xfrm>
          <a:prstGeom prst="rect">
            <a:avLst/>
          </a:prstGeom>
          <a:noFill/>
        </p:spPr>
        <p:txBody>
          <a:bodyPr wrap="square">
            <a:spAutoFit/>
          </a:bodyPr>
          <a:lstStyle/>
          <a:p>
            <a:r>
              <a:rPr lang="sv-SE" dirty="0"/>
              <a:t>Alkylate Bensin</a:t>
            </a:r>
          </a:p>
        </p:txBody>
      </p:sp>
    </p:spTree>
    <p:extLst>
      <p:ext uri="{BB962C8B-B14F-4D97-AF65-F5344CB8AC3E}">
        <p14:creationId xmlns:p14="http://schemas.microsoft.com/office/powerpoint/2010/main" val="2548776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79B6875B-8C23-4F2E-7C99-3B973849D926}"/>
              </a:ext>
            </a:extLst>
          </p:cNvPr>
          <p:cNvSpPr txBox="1"/>
          <p:nvPr/>
        </p:nvSpPr>
        <p:spPr>
          <a:xfrm>
            <a:off x="2861594" y="328474"/>
            <a:ext cx="4317464" cy="707886"/>
          </a:xfrm>
          <a:prstGeom prst="rect">
            <a:avLst/>
          </a:prstGeom>
          <a:noFill/>
        </p:spPr>
        <p:txBody>
          <a:bodyPr wrap="none" rtlCol="0">
            <a:spAutoFit/>
          </a:bodyPr>
          <a:lstStyle/>
          <a:p>
            <a:r>
              <a:rPr lang="sv-SE" sz="4000" b="1" dirty="0"/>
              <a:t>Glykol på BS Arken.</a:t>
            </a:r>
          </a:p>
        </p:txBody>
      </p:sp>
      <p:sp>
        <p:nvSpPr>
          <p:cNvPr id="6" name="textruta 5">
            <a:extLst>
              <a:ext uri="{FF2B5EF4-FFF2-40B4-BE49-F238E27FC236}">
                <a16:creationId xmlns:a16="http://schemas.microsoft.com/office/drawing/2014/main" id="{507A306C-7E98-FFD1-2312-249D5A72A529}"/>
              </a:ext>
            </a:extLst>
          </p:cNvPr>
          <p:cNvSpPr txBox="1"/>
          <p:nvPr/>
        </p:nvSpPr>
        <p:spPr>
          <a:xfrm>
            <a:off x="4778205" y="1318935"/>
            <a:ext cx="1116394" cy="369332"/>
          </a:xfrm>
          <a:prstGeom prst="rect">
            <a:avLst/>
          </a:prstGeom>
          <a:noFill/>
        </p:spPr>
        <p:txBody>
          <a:bodyPr wrap="square">
            <a:spAutoFit/>
          </a:bodyPr>
          <a:lstStyle/>
          <a:p>
            <a:r>
              <a:rPr lang="sv-SE" b="1" i="0" dirty="0">
                <a:solidFill>
                  <a:srgbClr val="4D5156"/>
                </a:solidFill>
                <a:effectLst/>
                <a:latin typeface="arial" panose="020B0604020202020204" pitchFamily="34" charset="0"/>
              </a:rPr>
              <a:t>C</a:t>
            </a:r>
            <a:r>
              <a:rPr lang="sv-SE" b="1" i="0" baseline="-25000" dirty="0">
                <a:solidFill>
                  <a:srgbClr val="4D5156"/>
                </a:solidFill>
                <a:effectLst/>
                <a:latin typeface="arial" panose="020B0604020202020204" pitchFamily="34" charset="0"/>
              </a:rPr>
              <a:t>3</a:t>
            </a:r>
            <a:r>
              <a:rPr lang="sv-SE" b="1" i="0" dirty="0">
                <a:solidFill>
                  <a:srgbClr val="4D5156"/>
                </a:solidFill>
                <a:effectLst/>
                <a:latin typeface="arial" panose="020B0604020202020204" pitchFamily="34" charset="0"/>
              </a:rPr>
              <a:t>H</a:t>
            </a:r>
            <a:r>
              <a:rPr lang="sv-SE" b="1" i="0" baseline="-25000" dirty="0">
                <a:solidFill>
                  <a:srgbClr val="4D5156"/>
                </a:solidFill>
                <a:effectLst/>
                <a:latin typeface="arial" panose="020B0604020202020204" pitchFamily="34" charset="0"/>
              </a:rPr>
              <a:t>8</a:t>
            </a:r>
            <a:r>
              <a:rPr lang="sv-SE" b="1" i="0" dirty="0">
                <a:solidFill>
                  <a:srgbClr val="4D5156"/>
                </a:solidFill>
                <a:effectLst/>
                <a:latin typeface="arial" panose="020B0604020202020204" pitchFamily="34" charset="0"/>
              </a:rPr>
              <a:t>O</a:t>
            </a:r>
            <a:r>
              <a:rPr lang="sv-SE" b="1" i="0" baseline="-25000" dirty="0">
                <a:solidFill>
                  <a:srgbClr val="4D5156"/>
                </a:solidFill>
                <a:effectLst/>
                <a:latin typeface="arial" panose="020B0604020202020204" pitchFamily="34" charset="0"/>
              </a:rPr>
              <a:t>2</a:t>
            </a:r>
            <a:endParaRPr lang="sv-SE" b="1" dirty="0"/>
          </a:p>
        </p:txBody>
      </p:sp>
      <p:sp>
        <p:nvSpPr>
          <p:cNvPr id="8" name="textruta 7">
            <a:extLst>
              <a:ext uri="{FF2B5EF4-FFF2-40B4-BE49-F238E27FC236}">
                <a16:creationId xmlns:a16="http://schemas.microsoft.com/office/drawing/2014/main" id="{38968731-0DA9-1FAD-ADB0-EC5939462E9B}"/>
              </a:ext>
            </a:extLst>
          </p:cNvPr>
          <p:cNvSpPr txBox="1"/>
          <p:nvPr/>
        </p:nvSpPr>
        <p:spPr>
          <a:xfrm>
            <a:off x="6095999" y="1318935"/>
            <a:ext cx="1393968" cy="369332"/>
          </a:xfrm>
          <a:prstGeom prst="rect">
            <a:avLst/>
          </a:prstGeom>
          <a:noFill/>
        </p:spPr>
        <p:txBody>
          <a:bodyPr wrap="square">
            <a:spAutoFit/>
          </a:bodyPr>
          <a:lstStyle/>
          <a:p>
            <a:r>
              <a:rPr lang="sv-SE" dirty="0"/>
              <a:t>PROPYLEN </a:t>
            </a:r>
          </a:p>
        </p:txBody>
      </p:sp>
      <p:sp>
        <p:nvSpPr>
          <p:cNvPr id="12" name="textruta 11">
            <a:extLst>
              <a:ext uri="{FF2B5EF4-FFF2-40B4-BE49-F238E27FC236}">
                <a16:creationId xmlns:a16="http://schemas.microsoft.com/office/drawing/2014/main" id="{4A8F7C34-E8B3-A958-EEC2-854178378223}"/>
              </a:ext>
            </a:extLst>
          </p:cNvPr>
          <p:cNvSpPr txBox="1"/>
          <p:nvPr/>
        </p:nvSpPr>
        <p:spPr>
          <a:xfrm>
            <a:off x="754601" y="2979562"/>
            <a:ext cx="11052699" cy="954107"/>
          </a:xfrm>
          <a:prstGeom prst="rect">
            <a:avLst/>
          </a:prstGeom>
          <a:noFill/>
        </p:spPr>
        <p:txBody>
          <a:bodyPr wrap="square">
            <a:spAutoFit/>
          </a:bodyPr>
          <a:lstStyle/>
          <a:p>
            <a:pPr marL="285750" indent="-285750">
              <a:buFont typeface="Arial" panose="020B0604020202020204" pitchFamily="34" charset="0"/>
              <a:buChar char="•"/>
            </a:pPr>
            <a:r>
              <a:rPr lang="sv-SE" sz="1400" b="0" i="0" dirty="0">
                <a:solidFill>
                  <a:srgbClr val="3B3B3B"/>
                </a:solidFill>
                <a:effectLst/>
              </a:rPr>
              <a:t>Propylenglykol är inte giftigt men får absolut inte blandas med vanligt kranvatten. </a:t>
            </a:r>
          </a:p>
          <a:p>
            <a:r>
              <a:rPr lang="sv-SE" sz="1400" dirty="0">
                <a:solidFill>
                  <a:srgbClr val="3B3B3B"/>
                </a:solidFill>
              </a:rPr>
              <a:t>       </a:t>
            </a:r>
            <a:r>
              <a:rPr lang="sv-SE" sz="1400" b="0" i="0" dirty="0">
                <a:solidFill>
                  <a:srgbClr val="3B3B3B"/>
                </a:solidFill>
                <a:effectLst/>
              </a:rPr>
              <a:t>Den ska blandas 50/50 med avjoniserat batterivatten annars fälls klor och kalk ut som kan skada maskinen.</a:t>
            </a:r>
            <a:br>
              <a:rPr lang="sv-SE" sz="1400" dirty="0"/>
            </a:br>
            <a:r>
              <a:rPr lang="sv-SE" sz="1400" dirty="0"/>
              <a:t>       </a:t>
            </a:r>
            <a:r>
              <a:rPr lang="sv-SE" sz="1400" b="1" i="0" dirty="0">
                <a:solidFill>
                  <a:srgbClr val="3B3B3B"/>
                </a:solidFill>
                <a:effectLst/>
              </a:rPr>
              <a:t>Köp färdigblandad propylen glykol</a:t>
            </a:r>
            <a:r>
              <a:rPr lang="sv-SE" sz="1400" b="0" i="0" dirty="0">
                <a:solidFill>
                  <a:srgbClr val="3B3B3B"/>
                </a:solidFill>
                <a:effectLst/>
              </a:rPr>
              <a:t> till kylsystemet så slipper du alla problem. </a:t>
            </a:r>
          </a:p>
          <a:p>
            <a:r>
              <a:rPr lang="sv-SE" sz="1400" b="0" i="0" dirty="0">
                <a:solidFill>
                  <a:srgbClr val="3B3B3B"/>
                </a:solidFill>
                <a:effectLst/>
              </a:rPr>
              <a:t>       </a:t>
            </a:r>
            <a:r>
              <a:rPr lang="sv-SE" sz="1400" b="0" i="0" u="sng" dirty="0">
                <a:solidFill>
                  <a:srgbClr val="3B3B3B"/>
                </a:solidFill>
                <a:effectLst/>
              </a:rPr>
              <a:t>Kräv</a:t>
            </a:r>
            <a:r>
              <a:rPr lang="sv-SE" sz="1400" b="0" i="0" dirty="0">
                <a:solidFill>
                  <a:srgbClr val="3B3B3B"/>
                </a:solidFill>
                <a:effectLst/>
              </a:rPr>
              <a:t> att få veta vad försäljaren har blandat propylenen med.</a:t>
            </a:r>
            <a:endParaRPr lang="sv-SE" sz="1400" dirty="0"/>
          </a:p>
        </p:txBody>
      </p:sp>
      <p:pic>
        <p:nvPicPr>
          <p:cNvPr id="1026" name="Picture 2" descr="Propylenglykol 2,5 Liter, livsmedelskvalitet">
            <a:extLst>
              <a:ext uri="{FF2B5EF4-FFF2-40B4-BE49-F238E27FC236}">
                <a16:creationId xmlns:a16="http://schemas.microsoft.com/office/drawing/2014/main" id="{1B991E88-756D-549E-9D67-D1FD1F9BC1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458" y="220832"/>
            <a:ext cx="2464873" cy="24648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opylenglykol Molekyl Det Är Propandiol Humectant Frostskyddsmedel  Livsmedelstillsats E1520 Strukturell Kemisk Formel Och  Molekylmo-vektorgrafik och fler bilder på Kemisk formel - iStock">
            <a:extLst>
              <a:ext uri="{FF2B5EF4-FFF2-40B4-BE49-F238E27FC236}">
                <a16:creationId xmlns:a16="http://schemas.microsoft.com/office/drawing/2014/main" id="{2F29C1D0-DA3E-5140-FF0E-324D740375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3038" y="717693"/>
            <a:ext cx="2574262" cy="185285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Rak koppling 13">
            <a:extLst>
              <a:ext uri="{FF2B5EF4-FFF2-40B4-BE49-F238E27FC236}">
                <a16:creationId xmlns:a16="http://schemas.microsoft.com/office/drawing/2014/main" id="{B3913BAB-A91D-34AC-8C65-CFF46BC03200}"/>
              </a:ext>
            </a:extLst>
          </p:cNvPr>
          <p:cNvCxnSpPr/>
          <p:nvPr/>
        </p:nvCxnSpPr>
        <p:spPr>
          <a:xfrm>
            <a:off x="4714043" y="1688267"/>
            <a:ext cx="27759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Bildobjekt 15">
            <a:extLst>
              <a:ext uri="{FF2B5EF4-FFF2-40B4-BE49-F238E27FC236}">
                <a16:creationId xmlns:a16="http://schemas.microsoft.com/office/drawing/2014/main" id="{D6DF9C51-E114-F7F4-BDE5-2AEC2099C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01" y="1422400"/>
            <a:ext cx="94344" cy="265867"/>
          </a:xfrm>
          <a:prstGeom prst="rect">
            <a:avLst/>
          </a:prstGeom>
        </p:spPr>
      </p:pic>
      <p:sp>
        <p:nvSpPr>
          <p:cNvPr id="18" name="textruta 17">
            <a:extLst>
              <a:ext uri="{FF2B5EF4-FFF2-40B4-BE49-F238E27FC236}">
                <a16:creationId xmlns:a16="http://schemas.microsoft.com/office/drawing/2014/main" id="{A7EA94BD-A18B-4421-CCE3-0BE1DC88CBA7}"/>
              </a:ext>
            </a:extLst>
          </p:cNvPr>
          <p:cNvSpPr txBox="1"/>
          <p:nvPr/>
        </p:nvSpPr>
        <p:spPr>
          <a:xfrm>
            <a:off x="617685" y="4496590"/>
            <a:ext cx="11052699" cy="1200329"/>
          </a:xfrm>
          <a:prstGeom prst="rect">
            <a:avLst/>
          </a:prstGeom>
          <a:solidFill>
            <a:srgbClr val="FF0000"/>
          </a:solidFill>
          <a:effectLst>
            <a:glow rad="228600">
              <a:schemeClr val="accent4">
                <a:satMod val="175000"/>
                <a:alpha val="40000"/>
              </a:schemeClr>
            </a:glow>
            <a:outerShdw blurRad="152400" dist="317500" dir="5400000" sx="90000" sy="-19000" rotWithShape="0">
              <a:prstClr val="black">
                <a:alpha val="15000"/>
              </a:prstClr>
            </a:outerShdw>
          </a:effectLst>
        </p:spPr>
        <p:txBody>
          <a:bodyPr wrap="square" rtlCol="0">
            <a:spAutoFit/>
          </a:bodyPr>
          <a:lstStyle/>
          <a:p>
            <a:r>
              <a:rPr lang="sv-SE" sz="2400" b="1" dirty="0">
                <a:solidFill>
                  <a:schemeClr val="bg1"/>
                </a:solidFill>
              </a:rPr>
              <a:t>Glykol blandat vatten från båtars kylsystem är inte tillåtet att spola ut på marken, </a:t>
            </a:r>
          </a:p>
          <a:p>
            <a:r>
              <a:rPr lang="sv-SE" sz="2400" b="1" dirty="0">
                <a:solidFill>
                  <a:schemeClr val="bg1"/>
                </a:solidFill>
              </a:rPr>
              <a:t>        allt spolvatten måste samlas upp i tätslutande kärl </a:t>
            </a:r>
          </a:p>
          <a:p>
            <a:pPr algn="ctr"/>
            <a:r>
              <a:rPr lang="sv-SE" sz="2400" b="1" dirty="0">
                <a:solidFill>
                  <a:schemeClr val="bg1"/>
                </a:solidFill>
              </a:rPr>
              <a:t>        och därefter deponeras i därför avsett kärl i miljöstationen.</a:t>
            </a:r>
          </a:p>
        </p:txBody>
      </p:sp>
      <p:sp>
        <p:nvSpPr>
          <p:cNvPr id="3" name="textruta 2">
            <a:extLst>
              <a:ext uri="{FF2B5EF4-FFF2-40B4-BE49-F238E27FC236}">
                <a16:creationId xmlns:a16="http://schemas.microsoft.com/office/drawing/2014/main" id="{8D1AE6CE-003E-C36A-73B2-27D5B75A036F}"/>
              </a:ext>
            </a:extLst>
          </p:cNvPr>
          <p:cNvSpPr txBox="1"/>
          <p:nvPr/>
        </p:nvSpPr>
        <p:spPr>
          <a:xfrm>
            <a:off x="2248544" y="2069582"/>
            <a:ext cx="6620723" cy="646331"/>
          </a:xfrm>
          <a:prstGeom prst="rect">
            <a:avLst/>
          </a:prstGeom>
          <a:noFill/>
        </p:spPr>
        <p:txBody>
          <a:bodyPr wrap="none" rtlCol="0">
            <a:spAutoFit/>
          </a:bodyPr>
          <a:lstStyle/>
          <a:p>
            <a:r>
              <a:rPr lang="sv-SE" b="1" dirty="0">
                <a:solidFill>
                  <a:srgbClr val="00B050"/>
                </a:solidFill>
              </a:rPr>
              <a:t>PROPYLEN </a:t>
            </a:r>
            <a:r>
              <a:rPr lang="sv-SE" dirty="0">
                <a:solidFill>
                  <a:srgbClr val="FF0000"/>
                </a:solidFill>
              </a:rPr>
              <a:t>glykol används på BS Arken vid konservering av motorer. </a:t>
            </a:r>
          </a:p>
          <a:p>
            <a:r>
              <a:rPr lang="sv-SE" dirty="0">
                <a:solidFill>
                  <a:srgbClr val="FF0000"/>
                </a:solidFill>
              </a:rPr>
              <a:t>I övrigt följ motorleverantörens rekommendationer</a:t>
            </a:r>
          </a:p>
        </p:txBody>
      </p:sp>
    </p:spTree>
    <p:extLst>
      <p:ext uri="{BB962C8B-B14F-4D97-AF65-F5344CB8AC3E}">
        <p14:creationId xmlns:p14="http://schemas.microsoft.com/office/powerpoint/2010/main" val="19126337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Plastflaska, flaska&#10;&#10;Automatiskt genererad beskrivning">
            <a:extLst>
              <a:ext uri="{FF2B5EF4-FFF2-40B4-BE49-F238E27FC236}">
                <a16:creationId xmlns:a16="http://schemas.microsoft.com/office/drawing/2014/main" id="{9ADC2B94-9D39-CB40-D6E1-982A0D669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71" y="1375109"/>
            <a:ext cx="3323877" cy="4932826"/>
          </a:xfrm>
          <a:prstGeom prst="rect">
            <a:avLst/>
          </a:prstGeom>
        </p:spPr>
      </p:pic>
      <p:sp>
        <p:nvSpPr>
          <p:cNvPr id="8" name="textruta 7">
            <a:extLst>
              <a:ext uri="{FF2B5EF4-FFF2-40B4-BE49-F238E27FC236}">
                <a16:creationId xmlns:a16="http://schemas.microsoft.com/office/drawing/2014/main" id="{78812565-CCD0-80C8-F364-08A12C1A1C37}"/>
              </a:ext>
            </a:extLst>
          </p:cNvPr>
          <p:cNvSpPr txBox="1"/>
          <p:nvPr/>
        </p:nvSpPr>
        <p:spPr>
          <a:xfrm>
            <a:off x="2606407" y="423001"/>
            <a:ext cx="6094520" cy="369332"/>
          </a:xfrm>
          <a:prstGeom prst="rect">
            <a:avLst/>
          </a:prstGeom>
          <a:noFill/>
        </p:spPr>
        <p:txBody>
          <a:bodyPr wrap="square">
            <a:spAutoFit/>
          </a:bodyPr>
          <a:lstStyle/>
          <a:p>
            <a:pPr algn="l"/>
            <a:r>
              <a:rPr lang="sv-SE" b="1" i="0" dirty="0">
                <a:solidFill>
                  <a:srgbClr val="00B050"/>
                </a:solidFill>
                <a:effectLst/>
                <a:latin typeface="Poppins" panose="00000500000000000000" pitchFamily="2" charset="0"/>
              </a:rPr>
              <a:t>Vake färdigblandad antifrostvätska, miljövänlig</a:t>
            </a:r>
          </a:p>
        </p:txBody>
      </p:sp>
      <p:sp>
        <p:nvSpPr>
          <p:cNvPr id="10" name="textruta 9">
            <a:extLst>
              <a:ext uri="{FF2B5EF4-FFF2-40B4-BE49-F238E27FC236}">
                <a16:creationId xmlns:a16="http://schemas.microsoft.com/office/drawing/2014/main" id="{0413F1F3-2664-BBDB-1083-006739E00301}"/>
              </a:ext>
            </a:extLst>
          </p:cNvPr>
          <p:cNvSpPr txBox="1"/>
          <p:nvPr/>
        </p:nvSpPr>
        <p:spPr>
          <a:xfrm>
            <a:off x="5133512" y="5914695"/>
            <a:ext cx="6094520" cy="646331"/>
          </a:xfrm>
          <a:prstGeom prst="rect">
            <a:avLst/>
          </a:prstGeom>
          <a:noFill/>
        </p:spPr>
        <p:txBody>
          <a:bodyPr wrap="square">
            <a:spAutoFit/>
          </a:bodyPr>
          <a:lstStyle/>
          <a:p>
            <a:r>
              <a:rPr lang="sv-SE" b="1" i="0" dirty="0">
                <a:solidFill>
                  <a:srgbClr val="FF0000"/>
                </a:solidFill>
                <a:effectLst/>
                <a:latin typeface="Lato" panose="020F0502020204030203" pitchFamily="34" charset="0"/>
              </a:rPr>
              <a:t>VIKTIGT! Vid användning i vattentanksystem (dricksvatten) ska ALLTID färdigblandad Vake användas.</a:t>
            </a:r>
            <a:endParaRPr lang="sv-SE" dirty="0">
              <a:solidFill>
                <a:srgbClr val="FF0000"/>
              </a:solidFill>
            </a:endParaRPr>
          </a:p>
        </p:txBody>
      </p:sp>
      <p:sp>
        <p:nvSpPr>
          <p:cNvPr id="12" name="textruta 11">
            <a:extLst>
              <a:ext uri="{FF2B5EF4-FFF2-40B4-BE49-F238E27FC236}">
                <a16:creationId xmlns:a16="http://schemas.microsoft.com/office/drawing/2014/main" id="{8ADDBC79-31CF-399A-5AA3-8AB22E6F785C}"/>
              </a:ext>
            </a:extLst>
          </p:cNvPr>
          <p:cNvSpPr txBox="1"/>
          <p:nvPr/>
        </p:nvSpPr>
        <p:spPr>
          <a:xfrm>
            <a:off x="5133512" y="3692126"/>
            <a:ext cx="6094520" cy="954107"/>
          </a:xfrm>
          <a:prstGeom prst="rect">
            <a:avLst/>
          </a:prstGeom>
          <a:noFill/>
        </p:spPr>
        <p:txBody>
          <a:bodyPr wrap="square">
            <a:spAutoFit/>
          </a:bodyPr>
          <a:lstStyle/>
          <a:p>
            <a:r>
              <a:rPr lang="sv-SE" sz="1400" b="0" i="0" dirty="0">
                <a:solidFill>
                  <a:srgbClr val="000000"/>
                </a:solidFill>
                <a:effectLst/>
                <a:latin typeface="Lato" panose="020F0502020204030203" pitchFamily="34" charset="0"/>
              </a:rPr>
              <a:t>VAKE organisk antifrostvätska är i första hand avsedd för vinterkonservering. Om du önskar använda den i värmemedium (vattenburen värme eller sötvattensdelen i kylare) konsultera först din motortillverkare angående garantivillkor.</a:t>
            </a:r>
            <a:endParaRPr lang="sv-SE" sz="1400" dirty="0"/>
          </a:p>
        </p:txBody>
      </p:sp>
      <p:sp>
        <p:nvSpPr>
          <p:cNvPr id="14" name="textruta 13">
            <a:extLst>
              <a:ext uri="{FF2B5EF4-FFF2-40B4-BE49-F238E27FC236}">
                <a16:creationId xmlns:a16="http://schemas.microsoft.com/office/drawing/2014/main" id="{07196404-CF9B-FBF0-FEB9-435CC650981A}"/>
              </a:ext>
            </a:extLst>
          </p:cNvPr>
          <p:cNvSpPr txBox="1"/>
          <p:nvPr/>
        </p:nvSpPr>
        <p:spPr>
          <a:xfrm>
            <a:off x="5133512" y="1055944"/>
            <a:ext cx="6094520" cy="954107"/>
          </a:xfrm>
          <a:prstGeom prst="rect">
            <a:avLst/>
          </a:prstGeom>
          <a:noFill/>
        </p:spPr>
        <p:txBody>
          <a:bodyPr wrap="square">
            <a:spAutoFit/>
          </a:bodyPr>
          <a:lstStyle/>
          <a:p>
            <a:r>
              <a:rPr lang="sv-SE" sz="1400" b="1" i="0" dirty="0">
                <a:solidFill>
                  <a:srgbClr val="000000"/>
                </a:solidFill>
                <a:effectLst/>
                <a:latin typeface="Lato" panose="020F0502020204030203" pitchFamily="34" charset="0"/>
              </a:rPr>
              <a:t>Vake Organisk Antifrostvätska</a:t>
            </a:r>
            <a:r>
              <a:rPr lang="sv-SE" sz="1400" b="0" i="0" dirty="0">
                <a:solidFill>
                  <a:srgbClr val="000000"/>
                </a:solidFill>
                <a:effectLst/>
                <a:latin typeface="Lato" panose="020F0502020204030203" pitchFamily="34" charset="0"/>
              </a:rPr>
              <a:t> är producerad av biologisk råvara under farmaceutisk kontroll för mattillsatser. Färdigblandad med vatten (50/50) för att klara ner till -23C grader. Är till skillnad från så kallad ”Miljö”-glykol helt säker för människor, djur och natur.</a:t>
            </a:r>
            <a:endParaRPr lang="sv-SE" sz="1400" dirty="0"/>
          </a:p>
        </p:txBody>
      </p:sp>
      <p:sp>
        <p:nvSpPr>
          <p:cNvPr id="16" name="textruta 15">
            <a:extLst>
              <a:ext uri="{FF2B5EF4-FFF2-40B4-BE49-F238E27FC236}">
                <a16:creationId xmlns:a16="http://schemas.microsoft.com/office/drawing/2014/main" id="{61E87AF9-2A3E-28F2-714C-B0D0CF4212D0}"/>
              </a:ext>
            </a:extLst>
          </p:cNvPr>
          <p:cNvSpPr txBox="1"/>
          <p:nvPr/>
        </p:nvSpPr>
        <p:spPr>
          <a:xfrm>
            <a:off x="5133512" y="2103026"/>
            <a:ext cx="6094520" cy="1600438"/>
          </a:xfrm>
          <a:prstGeom prst="rect">
            <a:avLst/>
          </a:prstGeom>
          <a:noFill/>
        </p:spPr>
        <p:txBody>
          <a:bodyPr wrap="square">
            <a:spAutoFit/>
          </a:bodyPr>
          <a:lstStyle/>
          <a:p>
            <a:r>
              <a:rPr lang="sv-SE" sz="1400" b="0" i="0" dirty="0">
                <a:solidFill>
                  <a:srgbClr val="000000"/>
                </a:solidFill>
                <a:effectLst/>
                <a:latin typeface="Lato" panose="020F0502020204030203" pitchFamily="34" charset="0"/>
              </a:rPr>
              <a:t>För första gången kan nu båtägare, husbilsägare och fritidshusägare skydda sin ögonsten på ett giftfritt sätt inför vintern. Enastående smörjande egenskaper för pumpar, ventiler och packningar. Naturligt korrosionsinhibiterande utan giftiga tillsatser. Producerad av biologisk råvara under farmaceutisk kontroll för mattillsatser. Används med fördel där återvinning av vätska är svår. Avlopp, tankar, toalett, vattenburna värmesystem.</a:t>
            </a:r>
            <a:endParaRPr lang="sv-SE" sz="1400" dirty="0"/>
          </a:p>
        </p:txBody>
      </p:sp>
      <p:pic>
        <p:nvPicPr>
          <p:cNvPr id="18" name="Bildobjekt 17" descr="En bild som visar Teckensnitt, Grafik, logotyp, symbol&#10;&#10;Automatiskt genererad beskrivning">
            <a:extLst>
              <a:ext uri="{FF2B5EF4-FFF2-40B4-BE49-F238E27FC236}">
                <a16:creationId xmlns:a16="http://schemas.microsoft.com/office/drawing/2014/main" id="{C77C9147-3258-9CAE-9D48-96DF6E16B0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350" y="423001"/>
            <a:ext cx="1325105" cy="397531"/>
          </a:xfrm>
          <a:prstGeom prst="rect">
            <a:avLst/>
          </a:prstGeom>
        </p:spPr>
      </p:pic>
      <p:sp>
        <p:nvSpPr>
          <p:cNvPr id="19" name="Ellips 18">
            <a:extLst>
              <a:ext uri="{FF2B5EF4-FFF2-40B4-BE49-F238E27FC236}">
                <a16:creationId xmlns:a16="http://schemas.microsoft.com/office/drawing/2014/main" id="{5BCF5154-1B2A-B514-F7BC-802A5ABC2267}"/>
              </a:ext>
            </a:extLst>
          </p:cNvPr>
          <p:cNvSpPr/>
          <p:nvPr/>
        </p:nvSpPr>
        <p:spPr>
          <a:xfrm>
            <a:off x="4971494" y="1200384"/>
            <a:ext cx="72501" cy="64983"/>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Ellips 19">
            <a:extLst>
              <a:ext uri="{FF2B5EF4-FFF2-40B4-BE49-F238E27FC236}">
                <a16:creationId xmlns:a16="http://schemas.microsoft.com/office/drawing/2014/main" id="{74286BEF-0E9A-A1A4-3F54-F02CC9D52F69}"/>
              </a:ext>
            </a:extLst>
          </p:cNvPr>
          <p:cNvSpPr/>
          <p:nvPr/>
        </p:nvSpPr>
        <p:spPr>
          <a:xfrm>
            <a:off x="4971494" y="2174227"/>
            <a:ext cx="72501" cy="64983"/>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Ellips 20">
            <a:extLst>
              <a:ext uri="{FF2B5EF4-FFF2-40B4-BE49-F238E27FC236}">
                <a16:creationId xmlns:a16="http://schemas.microsoft.com/office/drawing/2014/main" id="{C6FA0D93-0DEF-A8C1-7DB4-53A30C7701BC}"/>
              </a:ext>
            </a:extLst>
          </p:cNvPr>
          <p:cNvSpPr/>
          <p:nvPr/>
        </p:nvSpPr>
        <p:spPr>
          <a:xfrm>
            <a:off x="4971494" y="3770170"/>
            <a:ext cx="72501" cy="64983"/>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a:extLst>
              <a:ext uri="{FF2B5EF4-FFF2-40B4-BE49-F238E27FC236}">
                <a16:creationId xmlns:a16="http://schemas.microsoft.com/office/drawing/2014/main" id="{2061F43E-A2D4-464A-A6FB-0C0C7C67338C}"/>
              </a:ext>
            </a:extLst>
          </p:cNvPr>
          <p:cNvSpPr/>
          <p:nvPr/>
        </p:nvSpPr>
        <p:spPr>
          <a:xfrm>
            <a:off x="106532" y="79899"/>
            <a:ext cx="11949344" cy="6676008"/>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62787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693417FD-28F1-8824-67E4-AF8C793713E2}"/>
              </a:ext>
            </a:extLst>
          </p:cNvPr>
          <p:cNvSpPr txBox="1"/>
          <p:nvPr/>
        </p:nvSpPr>
        <p:spPr>
          <a:xfrm>
            <a:off x="2292658" y="1010960"/>
            <a:ext cx="8715653" cy="1036438"/>
          </a:xfrm>
          <a:prstGeom prst="rect">
            <a:avLst/>
          </a:prstGeom>
          <a:noFill/>
        </p:spPr>
        <p:txBody>
          <a:bodyPr wrap="square">
            <a:spAutoFit/>
          </a:bodyPr>
          <a:lstStyle/>
          <a:p>
            <a:pPr>
              <a:lnSpc>
                <a:spcPct val="107000"/>
              </a:lnSpc>
              <a:spcAft>
                <a:spcPts val="800"/>
              </a:spcAft>
            </a:pPr>
            <a:r>
              <a:rPr lang="sv-SE" sz="6000" b="1" u="sng"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Service och säkerhet.</a:t>
            </a:r>
            <a:endParaRPr lang="sv-SE" sz="6000" u="sng"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objekt 3">
            <a:extLst>
              <a:ext uri="{FF2B5EF4-FFF2-40B4-BE49-F238E27FC236}">
                <a16:creationId xmlns:a16="http://schemas.microsoft.com/office/drawing/2014/main" id="{E1207695-7778-F3D0-DB31-834AD8177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975" y="2402771"/>
            <a:ext cx="1880939" cy="1742006"/>
          </a:xfrm>
          <a:prstGeom prst="rect">
            <a:avLst/>
          </a:prstGeom>
        </p:spPr>
      </p:pic>
      <p:pic>
        <p:nvPicPr>
          <p:cNvPr id="6" name="Bildobjekt 5" descr="En bild som visar text&#10;&#10;Automatiskt genererad beskrivning">
            <a:extLst>
              <a:ext uri="{FF2B5EF4-FFF2-40B4-BE49-F238E27FC236}">
                <a16:creationId xmlns:a16="http://schemas.microsoft.com/office/drawing/2014/main" id="{C6770F32-0A65-859D-6840-527E60DE3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792" y="2909290"/>
            <a:ext cx="4209013" cy="1039420"/>
          </a:xfrm>
          <a:prstGeom prst="rect">
            <a:avLst/>
          </a:prstGeom>
        </p:spPr>
      </p:pic>
    </p:spTree>
    <p:extLst>
      <p:ext uri="{BB962C8B-B14F-4D97-AF65-F5344CB8AC3E}">
        <p14:creationId xmlns:p14="http://schemas.microsoft.com/office/powerpoint/2010/main" val="306031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34B1C75-C195-9CDE-03D1-051A3D982C2D}"/>
              </a:ext>
            </a:extLst>
          </p:cNvPr>
          <p:cNvSpPr txBox="1"/>
          <p:nvPr/>
        </p:nvSpPr>
        <p:spPr>
          <a:xfrm>
            <a:off x="2326060" y="145137"/>
            <a:ext cx="5290981"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Bilkörning inom hamnområdet</a:t>
            </a:r>
          </a:p>
        </p:txBody>
      </p:sp>
      <p:pic>
        <p:nvPicPr>
          <p:cNvPr id="4" name="Bild 5" descr="Hur påverkas trafik- och stadsplaneringen i framtiden när allt fler jobbar  på distans? | Göteborgs universitet">
            <a:extLst>
              <a:ext uri="{FF2B5EF4-FFF2-40B4-BE49-F238E27FC236}">
                <a16:creationId xmlns:a16="http://schemas.microsoft.com/office/drawing/2014/main" id="{5D4D76D4-2C1F-3E32-67A2-FD700D239D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347" y="914400"/>
            <a:ext cx="4188347" cy="1893089"/>
          </a:xfrm>
          <a:prstGeom prst="rect">
            <a:avLst/>
          </a:prstGeom>
          <a:noFill/>
          <a:ln>
            <a:noFill/>
          </a:ln>
        </p:spPr>
      </p:pic>
      <p:sp>
        <p:nvSpPr>
          <p:cNvPr id="7" name="textruta 6">
            <a:extLst>
              <a:ext uri="{FF2B5EF4-FFF2-40B4-BE49-F238E27FC236}">
                <a16:creationId xmlns:a16="http://schemas.microsoft.com/office/drawing/2014/main" id="{5FE0538E-9EA8-F113-B0C3-DB04646C1CFC}"/>
              </a:ext>
            </a:extLst>
          </p:cNvPr>
          <p:cNvSpPr txBox="1"/>
          <p:nvPr/>
        </p:nvSpPr>
        <p:spPr>
          <a:xfrm>
            <a:off x="5998346" y="741069"/>
            <a:ext cx="6094520" cy="3408112"/>
          </a:xfrm>
          <a:prstGeom prst="rect">
            <a:avLst/>
          </a:prstGeom>
          <a:noFill/>
        </p:spPr>
        <p:txBody>
          <a:bodyPr wrap="square">
            <a:spAutoFit/>
          </a:bodyPr>
          <a:lstStyle/>
          <a:p>
            <a:pPr marL="285750" indent="-285750">
              <a:lnSpc>
                <a:spcPct val="107000"/>
              </a:lnSpc>
              <a:buClr>
                <a:srgbClr val="000000"/>
              </a:buClr>
              <a:buFont typeface="Arial" panose="020B0604020202020204" pitchFamily="34" charset="0"/>
              <a:buChar char="•"/>
            </a:pPr>
            <a:r>
              <a:rPr lang="sv-SE" sz="1400" kern="100" dirty="0">
                <a:effectLst/>
                <a:ea typeface="Calibri" panose="020F0502020204030204" pitchFamily="34" charset="0"/>
                <a:cs typeface="Times New Roman" panose="02020603050405020304" pitchFamily="18" charset="0"/>
              </a:rPr>
              <a:t>Inom Hamnområdet gäller </a:t>
            </a:r>
            <a:r>
              <a:rPr lang="sv-SE" sz="2400" b="1" u="sng" kern="100" dirty="0">
                <a:solidFill>
                  <a:srgbClr val="FF0000"/>
                </a:solidFill>
                <a:effectLst/>
                <a:ea typeface="Calibri" panose="020F0502020204030204" pitchFamily="34" charset="0"/>
                <a:cs typeface="Times New Roman" panose="02020603050405020304" pitchFamily="18" charset="0"/>
              </a:rPr>
              <a:t>högsta hastighet </a:t>
            </a:r>
            <a:r>
              <a:rPr lang="sv-SE" sz="2400" b="1" u="sng" kern="100" dirty="0">
                <a:solidFill>
                  <a:srgbClr val="FF0000"/>
                </a:solidFill>
                <a:ea typeface="Calibri" panose="020F0502020204030204" pitchFamily="34" charset="0"/>
                <a:cs typeface="Times New Roman" panose="02020603050405020304" pitchFamily="18" charset="0"/>
              </a:rPr>
              <a:t>6-8</a:t>
            </a:r>
            <a:r>
              <a:rPr lang="sv-SE" sz="2400" b="1" u="sng" kern="100" dirty="0">
                <a:solidFill>
                  <a:srgbClr val="FF0000"/>
                </a:solidFill>
                <a:effectLst/>
                <a:ea typeface="Calibri" panose="020F0502020204030204" pitchFamily="34" charset="0"/>
                <a:cs typeface="Times New Roman" panose="02020603050405020304" pitchFamily="18" charset="0"/>
              </a:rPr>
              <a:t> km</a:t>
            </a:r>
            <a:r>
              <a:rPr lang="sv-SE" sz="2400" kern="100" dirty="0">
                <a:solidFill>
                  <a:srgbClr val="FF0000"/>
                </a:solidFill>
                <a:effectLst/>
                <a:ea typeface="Calibri" panose="020F0502020204030204" pitchFamily="34" charset="0"/>
                <a:cs typeface="Times New Roman" panose="02020603050405020304" pitchFamily="18" charset="0"/>
              </a:rPr>
              <a:t>,</a:t>
            </a:r>
            <a:r>
              <a:rPr lang="sv-SE" sz="2400" b="0" i="0" dirty="0">
                <a:solidFill>
                  <a:srgbClr val="202124"/>
                </a:solidFill>
                <a:effectLst/>
                <a:latin typeface="Google Sans"/>
              </a:rPr>
              <a:t> ”</a:t>
            </a:r>
            <a:r>
              <a:rPr lang="sv-SE" sz="1400" b="1" i="0" dirty="0">
                <a:solidFill>
                  <a:srgbClr val="FF0000"/>
                </a:solidFill>
                <a:effectLst/>
                <a:latin typeface="Google Sans"/>
              </a:rPr>
              <a:t>Gångfartsområde</a:t>
            </a:r>
            <a:r>
              <a:rPr lang="sv-SE" sz="2400" b="0" i="0" dirty="0">
                <a:solidFill>
                  <a:srgbClr val="202124"/>
                </a:solidFill>
                <a:effectLst/>
                <a:latin typeface="Google Sans"/>
              </a:rPr>
              <a:t>”</a:t>
            </a:r>
          </a:p>
          <a:p>
            <a:pPr marL="342900" lvl="0" indent="-342900">
              <a:lnSpc>
                <a:spcPct val="107000"/>
              </a:lnSpc>
              <a:buClr>
                <a:srgbClr val="000000"/>
              </a:buClr>
              <a:buFont typeface="Arial" panose="020B0604020202020204" pitchFamily="34" charset="0"/>
              <a:buChar char="•"/>
            </a:pPr>
            <a:r>
              <a:rPr lang="sv-SE" sz="1400" kern="100" dirty="0">
                <a:ea typeface="Calibri" panose="020F0502020204030204" pitchFamily="34" charset="0"/>
                <a:cs typeface="Times New Roman" panose="02020603050405020304" pitchFamily="18" charset="0"/>
              </a:rPr>
              <a:t>d</a:t>
            </a:r>
            <a:r>
              <a:rPr lang="sv-SE" sz="1400" kern="100" dirty="0">
                <a:effectLst/>
                <a:ea typeface="Calibri" panose="020F0502020204030204" pitchFamily="34" charset="0"/>
                <a:cs typeface="Times New Roman" panose="02020603050405020304" pitchFamily="18" charset="0"/>
              </a:rPr>
              <a:t>et gäller att hålla god uppsikt mellan båtar samt kvarter då det kan finnas minderåriga barn springande runt. </a:t>
            </a:r>
          </a:p>
          <a:p>
            <a:pPr marL="285750" lvl="0" indent="-285750">
              <a:lnSpc>
                <a:spcPct val="107000"/>
              </a:lnSpc>
              <a:buFont typeface="Arial" panose="020B0604020202020204" pitchFamily="34" charset="0"/>
              <a:buChar char="•"/>
            </a:pPr>
            <a:r>
              <a:rPr lang="sv-SE" sz="1400" kern="100" dirty="0">
                <a:effectLst/>
                <a:ea typeface="Calibri" panose="020F0502020204030204" pitchFamily="34" charset="0"/>
                <a:cs typeface="Times New Roman" panose="02020603050405020304" pitchFamily="18" charset="0"/>
              </a:rPr>
              <a:t>Trafikreglerna gäller överallt. Terräng är enligt trafikförordningen allt som inte är väg.  Det gäller alla trafikanter.</a:t>
            </a:r>
          </a:p>
          <a:p>
            <a:pPr marL="285750" lvl="0" indent="-285750">
              <a:lnSpc>
                <a:spcPct val="107000"/>
              </a:lnSpc>
              <a:buFont typeface="Arial" panose="020B0604020202020204" pitchFamily="34" charset="0"/>
              <a:buChar char="•"/>
            </a:pPr>
            <a:r>
              <a:rPr lang="sv-SE" sz="1400" kern="100" dirty="0">
                <a:effectLst/>
                <a:ea typeface="Calibri" panose="020F0502020204030204" pitchFamily="34" charset="0"/>
                <a:cs typeface="Times New Roman" panose="02020603050405020304" pitchFamily="18" charset="0"/>
              </a:rPr>
              <a:t>Då klubbens område räknas som allmänt trafikområde i och med att vi som medlemmar har möjligheter att framföra motorfordon inom klubbens område gäller trafikförordningen som om vi vore på allmän väg. </a:t>
            </a:r>
          </a:p>
          <a:p>
            <a:pPr marL="285750" lvl="0" indent="-285750">
              <a:lnSpc>
                <a:spcPct val="107000"/>
              </a:lnSpc>
              <a:buFont typeface="Arial" panose="020B0604020202020204" pitchFamily="34" charset="0"/>
              <a:buChar char="•"/>
            </a:pPr>
            <a:endParaRPr lang="sv-SE" sz="1400" kern="100" dirty="0">
              <a:effectLst/>
              <a:ea typeface="Calibri" panose="020F050202020403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sv-SE" sz="1400" b="1" kern="100" dirty="0">
                <a:solidFill>
                  <a:srgbClr val="202124"/>
                </a:solidFill>
                <a:effectLst/>
                <a:highlight>
                  <a:srgbClr val="FFFF00"/>
                </a:highlight>
                <a:ea typeface="Calibri" panose="020F0502020204030204" pitchFamily="34" charset="0"/>
                <a:cs typeface="Times New Roman" panose="02020603050405020304" pitchFamily="18" charset="0"/>
              </a:rPr>
              <a:t>För att undvika trafikolyckor </a:t>
            </a:r>
            <a:r>
              <a:rPr lang="sv-SE" sz="1400" b="1" u="sng" kern="100" dirty="0">
                <a:solidFill>
                  <a:srgbClr val="202124"/>
                </a:solidFill>
                <a:effectLst/>
                <a:highlight>
                  <a:srgbClr val="FFFF00"/>
                </a:highlight>
                <a:ea typeface="Calibri" panose="020F0502020204030204" pitchFamily="34" charset="0"/>
                <a:cs typeface="Times New Roman" panose="02020603050405020304" pitchFamily="18" charset="0"/>
              </a:rPr>
              <a:t>ska du</a:t>
            </a:r>
            <a:r>
              <a:rPr lang="sv-SE" sz="1400" b="1" kern="100" dirty="0">
                <a:solidFill>
                  <a:srgbClr val="202124"/>
                </a:solidFill>
                <a:effectLst/>
                <a:highlight>
                  <a:srgbClr val="FFFF00"/>
                </a:highlight>
                <a:ea typeface="Calibri" panose="020F0502020204030204" pitchFamily="34" charset="0"/>
                <a:cs typeface="Times New Roman" panose="02020603050405020304" pitchFamily="18" charset="0"/>
              </a:rPr>
              <a:t> som är trafikant iaktta den omsorg och varsamhet som krävs med hänsyn till omständigheterna</a:t>
            </a:r>
            <a:r>
              <a:rPr lang="sv-SE" sz="1400" kern="100" dirty="0">
                <a:solidFill>
                  <a:srgbClr val="202124"/>
                </a:solidFill>
                <a:effectLst/>
                <a:highlight>
                  <a:srgbClr val="FFFF00"/>
                </a:highlight>
                <a:ea typeface="Calibri" panose="020F0502020204030204" pitchFamily="34" charset="0"/>
                <a:cs typeface="Times New Roman" panose="02020603050405020304" pitchFamily="18" charset="0"/>
              </a:rPr>
              <a:t>. </a:t>
            </a:r>
            <a:endParaRPr lang="sv-SE" sz="1400" kern="100" dirty="0">
              <a:effectLst/>
              <a:highlight>
                <a:srgbClr val="FFFF00"/>
              </a:highlight>
              <a:ea typeface="Calibri" panose="020F0502020204030204" pitchFamily="34" charset="0"/>
              <a:cs typeface="Times New Roman" panose="02020603050405020304" pitchFamily="18" charset="0"/>
            </a:endParaRPr>
          </a:p>
          <a:p>
            <a:pPr marL="499110">
              <a:lnSpc>
                <a:spcPct val="107000"/>
              </a:lnSpc>
              <a:spcAft>
                <a:spcPts val="800"/>
              </a:spcAft>
            </a:pPr>
            <a:r>
              <a:rPr lang="sv-SE" sz="1400" kern="100" dirty="0">
                <a:effectLst/>
                <a:ea typeface="Calibri" panose="020F0502020204030204" pitchFamily="34" charset="0"/>
                <a:cs typeface="Times New Roman" panose="02020603050405020304" pitchFamily="18" charset="0"/>
              </a:rPr>
              <a:t> </a:t>
            </a:r>
          </a:p>
        </p:txBody>
      </p:sp>
      <p:sp>
        <p:nvSpPr>
          <p:cNvPr id="9" name="textruta 8">
            <a:extLst>
              <a:ext uri="{FF2B5EF4-FFF2-40B4-BE49-F238E27FC236}">
                <a16:creationId xmlns:a16="http://schemas.microsoft.com/office/drawing/2014/main" id="{471ED8F1-31B0-822D-303C-BFABB4F08937}"/>
              </a:ext>
            </a:extLst>
          </p:cNvPr>
          <p:cNvSpPr txBox="1"/>
          <p:nvPr/>
        </p:nvSpPr>
        <p:spPr>
          <a:xfrm>
            <a:off x="347348" y="4050512"/>
            <a:ext cx="10012709" cy="2785378"/>
          </a:xfrm>
          <a:prstGeom prst="rect">
            <a:avLst/>
          </a:prstGeom>
          <a:noFill/>
        </p:spPr>
        <p:txBody>
          <a:bodyPr wrap="square">
            <a:spAutoFit/>
          </a:bodyPr>
          <a:lstStyle/>
          <a:p>
            <a:pPr marL="342900" indent="-342900" fontAlgn="base">
              <a:spcBef>
                <a:spcPts val="900"/>
              </a:spcBef>
              <a:spcAft>
                <a:spcPts val="900"/>
              </a:spcAft>
              <a:buFont typeface="Symbol" panose="05050102010706020507" pitchFamily="18" charset="2"/>
              <a:buChar char=""/>
            </a:pPr>
            <a:r>
              <a:rPr lang="sv-SE" sz="1400" dirty="0">
                <a:ea typeface="Times New Roman" panose="02020603050405020304" pitchFamily="18" charset="0"/>
              </a:rPr>
              <a:t>Vid lastning och lossning av båt parkeras bilen vid ex, brygganslutningen  för lätt lastning och lossning. </a:t>
            </a:r>
          </a:p>
          <a:p>
            <a:pPr marL="342900" indent="-342900" fontAlgn="base">
              <a:spcBef>
                <a:spcPts val="900"/>
              </a:spcBef>
              <a:spcAft>
                <a:spcPts val="900"/>
              </a:spcAft>
              <a:buFont typeface="Symbol" panose="05050102010706020507" pitchFamily="18" charset="2"/>
              <a:buChar char=""/>
            </a:pPr>
            <a:r>
              <a:rPr lang="sv-SE" sz="1400" dirty="0">
                <a:solidFill>
                  <a:srgbClr val="111111"/>
                </a:solidFill>
                <a:ea typeface="Times New Roman" panose="02020603050405020304" pitchFamily="18" charset="0"/>
              </a:rPr>
              <a:t>Och g</a:t>
            </a:r>
            <a:r>
              <a:rPr lang="sv-SE" sz="1400" dirty="0">
                <a:solidFill>
                  <a:srgbClr val="111111"/>
                </a:solidFill>
                <a:effectLst/>
                <a:ea typeface="Times New Roman" panose="02020603050405020304" pitchFamily="18" charset="0"/>
              </a:rPr>
              <a:t>rundregeln är då att när man </a:t>
            </a:r>
            <a:r>
              <a:rPr lang="sv-SE" sz="1400" dirty="0">
                <a:solidFill>
                  <a:srgbClr val="111111"/>
                </a:solidFill>
                <a:ea typeface="Times New Roman" panose="02020603050405020304" pitchFamily="18" charset="0"/>
              </a:rPr>
              <a:t>lämnar bryggan </a:t>
            </a:r>
            <a:r>
              <a:rPr lang="sv-SE" sz="1400" dirty="0">
                <a:solidFill>
                  <a:srgbClr val="111111"/>
                </a:solidFill>
                <a:effectLst/>
                <a:ea typeface="Times New Roman" panose="02020603050405020304" pitchFamily="18" charset="0"/>
              </a:rPr>
              <a:t>med båten </a:t>
            </a:r>
            <a:r>
              <a:rPr lang="sv-SE" sz="1400" dirty="0">
                <a:solidFill>
                  <a:srgbClr val="111111"/>
                </a:solidFill>
                <a:ea typeface="Times New Roman" panose="02020603050405020304" pitchFamily="18" charset="0"/>
              </a:rPr>
              <a:t>får</a:t>
            </a:r>
            <a:r>
              <a:rPr lang="sv-SE" sz="1400" dirty="0">
                <a:solidFill>
                  <a:srgbClr val="111111"/>
                </a:solidFill>
                <a:effectLst/>
                <a:ea typeface="Times New Roman" panose="02020603050405020304" pitchFamily="18" charset="0"/>
              </a:rPr>
              <a:t> bilen inte vara parkerad så att den kan</a:t>
            </a:r>
            <a:r>
              <a:rPr lang="sv-SE" sz="1400" b="1" dirty="0">
                <a:solidFill>
                  <a:srgbClr val="111111"/>
                </a:solidFill>
                <a:effectLst/>
                <a:ea typeface="Times New Roman" panose="02020603050405020304" pitchFamily="18" charset="0"/>
              </a:rPr>
              <a:t> hindra blåljus </a:t>
            </a:r>
            <a:r>
              <a:rPr lang="sv-SE" sz="1400" dirty="0">
                <a:solidFill>
                  <a:srgbClr val="111111"/>
                </a:solidFill>
                <a:effectLst/>
                <a:ea typeface="Times New Roman" panose="02020603050405020304" pitchFamily="18" charset="0"/>
              </a:rPr>
              <a:t>och andra </a:t>
            </a:r>
            <a:r>
              <a:rPr lang="sv-SE" sz="1400" b="1" dirty="0">
                <a:solidFill>
                  <a:srgbClr val="111111"/>
                </a:solidFill>
                <a:effectLst/>
                <a:ea typeface="Times New Roman" panose="02020603050405020304" pitchFamily="18" charset="0"/>
              </a:rPr>
              <a:t>akuta maskinkörningar</a:t>
            </a:r>
            <a:r>
              <a:rPr lang="sv-SE" sz="1400" dirty="0">
                <a:solidFill>
                  <a:srgbClr val="111111"/>
                </a:solidFill>
                <a:effectLst/>
                <a:ea typeface="Times New Roman" panose="02020603050405020304" pitchFamily="18" charset="0"/>
              </a:rPr>
              <a:t>. </a:t>
            </a:r>
            <a:r>
              <a:rPr lang="sv-SE" sz="1400" dirty="0">
                <a:solidFill>
                  <a:srgbClr val="111111"/>
                </a:solidFill>
                <a:ea typeface="Times New Roman" panose="02020603050405020304" pitchFamily="18" charset="0"/>
              </a:rPr>
              <a:t> (</a:t>
            </a:r>
            <a:r>
              <a:rPr lang="sv-SE" sz="1400" i="1" dirty="0">
                <a:solidFill>
                  <a:srgbClr val="111111"/>
                </a:solidFill>
                <a:ea typeface="Times New Roman" panose="02020603050405020304" pitchFamily="18" charset="0"/>
              </a:rPr>
              <a:t>Vi har markerad långtidsparkering som fungerar bra)</a:t>
            </a:r>
          </a:p>
          <a:p>
            <a:pPr marL="342900" indent="-342900" fontAlgn="base">
              <a:spcBef>
                <a:spcPts val="900"/>
              </a:spcBef>
              <a:spcAft>
                <a:spcPts val="900"/>
              </a:spcAft>
              <a:buFont typeface="Symbol" panose="05050102010706020507" pitchFamily="18" charset="2"/>
              <a:buChar char=""/>
            </a:pPr>
            <a:r>
              <a:rPr lang="sv-SE" sz="1400" dirty="0">
                <a:solidFill>
                  <a:srgbClr val="111111"/>
                </a:solidFill>
                <a:ea typeface="Times New Roman" panose="02020603050405020304" pitchFamily="18" charset="0"/>
              </a:rPr>
              <a:t>Vid längre bortavaro med båt måste bilen vara parkerad på anvisad långtidsparkering. </a:t>
            </a:r>
            <a:endParaRPr lang="sv-SE" sz="1400" i="1" dirty="0">
              <a:solidFill>
                <a:srgbClr val="111111"/>
              </a:solidFill>
              <a:ea typeface="Times New Roman" panose="02020603050405020304" pitchFamily="18" charset="0"/>
            </a:endParaRPr>
          </a:p>
          <a:p>
            <a:pPr fontAlgn="base">
              <a:spcBef>
                <a:spcPts val="900"/>
              </a:spcBef>
              <a:spcAft>
                <a:spcPts val="900"/>
              </a:spcAft>
            </a:pPr>
            <a:r>
              <a:rPr lang="sv-SE" sz="1400" dirty="0">
                <a:solidFill>
                  <a:srgbClr val="111111"/>
                </a:solidFill>
                <a:ea typeface="Times New Roman" panose="02020603050405020304" pitchFamily="18" charset="0"/>
              </a:rPr>
              <a:t>  </a:t>
            </a:r>
          </a:p>
          <a:p>
            <a:pPr fontAlgn="base">
              <a:spcBef>
                <a:spcPts val="900"/>
              </a:spcBef>
              <a:spcAft>
                <a:spcPts val="900"/>
              </a:spcAft>
            </a:pPr>
            <a:r>
              <a:rPr lang="sv-SE" sz="1400" dirty="0">
                <a:solidFill>
                  <a:srgbClr val="111111"/>
                </a:solidFill>
                <a:ea typeface="Times New Roman" panose="02020603050405020304" pitchFamily="18" charset="0"/>
              </a:rPr>
              <a:t>                            </a:t>
            </a:r>
            <a:r>
              <a:rPr lang="sv-SE" sz="1600" b="1" dirty="0">
                <a:solidFill>
                  <a:srgbClr val="FF0000"/>
                </a:solidFill>
                <a:ea typeface="Times New Roman" panose="02020603050405020304" pitchFamily="18" charset="0"/>
              </a:rPr>
              <a:t>Styrelsen har beslutat att gångfartsområde införs för att öka säkerheten vid bilkörning inom området.</a:t>
            </a:r>
            <a:r>
              <a:rPr lang="sv-SE" sz="1600" b="1" dirty="0">
                <a:ea typeface="Times New Roman" panose="02020603050405020304" pitchFamily="18" charset="0"/>
              </a:rPr>
              <a:t> </a:t>
            </a:r>
          </a:p>
          <a:p>
            <a:pPr marL="342900" lvl="0" indent="-342900" fontAlgn="base">
              <a:spcBef>
                <a:spcPts val="900"/>
              </a:spcBef>
              <a:spcAft>
                <a:spcPts val="900"/>
              </a:spcAft>
              <a:buFont typeface="Symbol" panose="05050102010706020507" pitchFamily="18" charset="2"/>
              <a:buChar char=""/>
            </a:pPr>
            <a:endParaRPr lang="sv-SE" sz="1400" dirty="0">
              <a:solidFill>
                <a:srgbClr val="FF0000"/>
              </a:solidFill>
              <a:effectLst/>
              <a:ea typeface="Times New Roman" panose="02020603050405020304" pitchFamily="18" charset="0"/>
            </a:endParaRPr>
          </a:p>
        </p:txBody>
      </p:sp>
      <p:sp>
        <p:nvSpPr>
          <p:cNvPr id="5" name="textruta 4">
            <a:extLst>
              <a:ext uri="{FF2B5EF4-FFF2-40B4-BE49-F238E27FC236}">
                <a16:creationId xmlns:a16="http://schemas.microsoft.com/office/drawing/2014/main" id="{058A6EFB-0300-D862-32FD-B4D96BE465E6}"/>
              </a:ext>
            </a:extLst>
          </p:cNvPr>
          <p:cNvSpPr txBox="1"/>
          <p:nvPr/>
        </p:nvSpPr>
        <p:spPr>
          <a:xfrm>
            <a:off x="678731" y="3493916"/>
            <a:ext cx="4272452" cy="523220"/>
          </a:xfrm>
          <a:prstGeom prst="rect">
            <a:avLst/>
          </a:prstGeom>
          <a:noFill/>
        </p:spPr>
        <p:txBody>
          <a:bodyPr wrap="none" rtlCol="0">
            <a:spAutoFit/>
          </a:bodyPr>
          <a:lstStyle/>
          <a:p>
            <a:r>
              <a:rPr lang="sv-SE" sz="2800" b="1" dirty="0">
                <a:highlight>
                  <a:srgbClr val="00FF00"/>
                </a:highlight>
              </a:rPr>
              <a:t>Parkering på Klubbområdet</a:t>
            </a:r>
          </a:p>
        </p:txBody>
      </p:sp>
      <p:pic>
        <p:nvPicPr>
          <p:cNvPr id="6" name="Picture 2" descr="Gågata och gångfartsområde gällande trafikregler">
            <a:extLst>
              <a:ext uri="{FF2B5EF4-FFF2-40B4-BE49-F238E27FC236}">
                <a16:creationId xmlns:a16="http://schemas.microsoft.com/office/drawing/2014/main" id="{73DDB795-89D4-EC3A-04BA-B8E2A61163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8213" y="914400"/>
            <a:ext cx="1250133" cy="896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548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ubrik 1">
            <a:extLst>
              <a:ext uri="{FF2B5EF4-FFF2-40B4-BE49-F238E27FC236}">
                <a16:creationId xmlns:a16="http://schemas.microsoft.com/office/drawing/2014/main" id="{B4EF0223-ABC0-8F83-564A-DF5B9F7D566E}"/>
              </a:ext>
            </a:extLst>
          </p:cNvPr>
          <p:cNvSpPr>
            <a:spLocks noGrp="1"/>
          </p:cNvSpPr>
          <p:nvPr>
            <p:ph type="title"/>
          </p:nvPr>
        </p:nvSpPr>
        <p:spPr>
          <a:xfrm>
            <a:off x="5596501" y="489508"/>
            <a:ext cx="5754896" cy="1667569"/>
          </a:xfrm>
        </p:spPr>
        <p:txBody>
          <a:bodyPr anchor="b">
            <a:normAutofit/>
          </a:bodyPr>
          <a:lstStyle/>
          <a:p>
            <a:r>
              <a:rPr lang="sv-SE" sz="4000" dirty="0"/>
              <a:t>Bakgrund</a:t>
            </a:r>
          </a:p>
        </p:txBody>
      </p:sp>
      <p:pic>
        <p:nvPicPr>
          <p:cNvPr id="4" name="Picture 4">
            <a:extLst>
              <a:ext uri="{FF2B5EF4-FFF2-40B4-BE49-F238E27FC236}">
                <a16:creationId xmlns:a16="http://schemas.microsoft.com/office/drawing/2014/main" id="{7A6EBDC4-2C0D-8F59-B7D1-9B9EE9A1DE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68130" y="1526117"/>
            <a:ext cx="3876165" cy="3374071"/>
          </a:xfrm>
          <a:prstGeom prst="rect">
            <a:avLst/>
          </a:prstGeom>
          <a:noFill/>
          <a:extLst>
            <a:ext uri="{909E8E84-426E-40DD-AFC4-6F175D3DCCD1}">
              <a14:hiddenFill xmlns:a14="http://schemas.microsoft.com/office/drawing/2010/main">
                <a:solidFill>
                  <a:srgbClr val="FFFFFF"/>
                </a:solidFill>
              </a14:hiddenFill>
            </a:ext>
          </a:extLst>
        </p:spPr>
      </p:pic>
      <p:sp>
        <p:nvSpPr>
          <p:cNvPr id="3" name="Platshållare för innehåll 2">
            <a:extLst>
              <a:ext uri="{FF2B5EF4-FFF2-40B4-BE49-F238E27FC236}">
                <a16:creationId xmlns:a16="http://schemas.microsoft.com/office/drawing/2014/main" id="{255B8C44-CC45-7453-F14B-D391EAB94976}"/>
              </a:ext>
            </a:extLst>
          </p:cNvPr>
          <p:cNvSpPr>
            <a:spLocks noGrp="1"/>
          </p:cNvSpPr>
          <p:nvPr>
            <p:ph idx="1"/>
          </p:nvPr>
        </p:nvSpPr>
        <p:spPr>
          <a:xfrm>
            <a:off x="5596502" y="2405894"/>
            <a:ext cx="5754896" cy="3197464"/>
          </a:xfrm>
        </p:spPr>
        <p:txBody>
          <a:bodyPr anchor="t">
            <a:normAutofit fontScale="92500" lnSpcReduction="10000"/>
          </a:bodyPr>
          <a:lstStyle/>
          <a:p>
            <a:r>
              <a:rPr lang="sv-SE" sz="2000" dirty="0"/>
              <a:t>BS Arken är nu </a:t>
            </a:r>
            <a:r>
              <a:rPr lang="sv-SE" sz="2000" dirty="0">
                <a:solidFill>
                  <a:srgbClr val="0070C0"/>
                </a:solidFill>
              </a:rPr>
              <a:t>Blå Flagg </a:t>
            </a:r>
            <a:r>
              <a:rPr lang="sv-SE" sz="2000" dirty="0"/>
              <a:t>certifierad  (2023)</a:t>
            </a:r>
          </a:p>
          <a:p>
            <a:r>
              <a:rPr lang="sv-SE" sz="2000" kern="100" dirty="0">
                <a:effectLst/>
                <a:latin typeface="Calibri" panose="020F0502020204030204" pitchFamily="34" charset="0"/>
                <a:ea typeface="Calibri" panose="020F0502020204030204" pitchFamily="34" charset="0"/>
                <a:cs typeface="Calibri" panose="020F0502020204030204" pitchFamily="34" charset="0"/>
              </a:rPr>
              <a:t>Arken har som policy efter Blå Flaggs regler att genomföra miljöutbildning för alla medlemmar som </a:t>
            </a:r>
            <a:r>
              <a:rPr lang="sv-SE" sz="2000" b="1" u="sng" kern="100" dirty="0">
                <a:effectLst/>
                <a:latin typeface="Calibri" panose="020F0502020204030204" pitchFamily="34" charset="0"/>
                <a:ea typeface="Calibri" panose="020F0502020204030204" pitchFamily="34" charset="0"/>
                <a:cs typeface="Calibri" panose="020F0502020204030204" pitchFamily="34" charset="0"/>
              </a:rPr>
              <a:t>alla ska</a:t>
            </a:r>
            <a:r>
              <a:rPr lang="sv-SE" sz="2000" kern="100" dirty="0">
                <a:effectLst/>
                <a:latin typeface="Calibri" panose="020F0502020204030204" pitchFamily="34" charset="0"/>
                <a:ea typeface="Calibri" panose="020F0502020204030204" pitchFamily="34" charset="0"/>
                <a:cs typeface="Calibri" panose="020F0502020204030204" pitchFamily="34" charset="0"/>
              </a:rPr>
              <a:t> </a:t>
            </a:r>
            <a:r>
              <a:rPr lang="sv-SE" sz="2000" kern="100" dirty="0">
                <a:latin typeface="Calibri" panose="020F0502020204030204" pitchFamily="34" charset="0"/>
                <a:ea typeface="Calibri" panose="020F0502020204030204" pitchFamily="34" charset="0"/>
                <a:cs typeface="Calibri" panose="020F0502020204030204" pitchFamily="34" charset="0"/>
              </a:rPr>
              <a:t>delta i</a:t>
            </a:r>
            <a:r>
              <a:rPr lang="sv-SE" sz="2000" kern="100" dirty="0">
                <a:effectLst/>
                <a:latin typeface="Calibri" panose="020F0502020204030204" pitchFamily="34" charset="0"/>
                <a:ea typeface="Calibri" panose="020F0502020204030204" pitchFamily="34" charset="0"/>
                <a:cs typeface="Calibri" panose="020F0502020204030204" pitchFamily="34" charset="0"/>
              </a:rPr>
              <a:t>. </a:t>
            </a:r>
          </a:p>
          <a:p>
            <a:r>
              <a:rPr lang="sv-SE" sz="2000" kern="100" dirty="0">
                <a:effectLst/>
                <a:latin typeface="Calibri" panose="020F0502020204030204" pitchFamily="34" charset="0"/>
                <a:ea typeface="Calibri" panose="020F0502020204030204" pitchFamily="34" charset="0"/>
                <a:cs typeface="Times New Roman" panose="02020603050405020304" pitchFamily="18" charset="0"/>
              </a:rPr>
              <a:t>Blå Flagg är en internationell utmärkelse för fritidsbåtshamnar och stränder som finns i 48 länder. 2022 fick 14 svenska hamnar och 7 stränder hissa Blå Flagg. Varje hamn eller strand med Blå Flagg måste uppfylla ett antal kriterier inom områdena vattenkvalitet, säkerhet och service, miljöutbildning samt information.</a:t>
            </a:r>
          </a:p>
          <a:p>
            <a:endParaRPr lang="sv-SE"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sz="2000" dirty="0"/>
          </a:p>
        </p:txBody>
      </p:sp>
      <p:sp>
        <p:nvSpPr>
          <p:cNvPr id="11" name="Rectangle 10">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4466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8A75C29A-1281-2A95-5A5B-78B8792640EC}"/>
              </a:ext>
            </a:extLst>
          </p:cNvPr>
          <p:cNvSpPr txBox="1"/>
          <p:nvPr/>
        </p:nvSpPr>
        <p:spPr>
          <a:xfrm>
            <a:off x="2813208" y="528773"/>
            <a:ext cx="5922881" cy="595932"/>
          </a:xfrm>
          <a:prstGeom prst="rect">
            <a:avLst/>
          </a:prstGeom>
          <a:noFill/>
        </p:spPr>
        <p:txBody>
          <a:bodyPr wrap="square">
            <a:spAutoFit/>
          </a:bodyPr>
          <a:lstStyle/>
          <a:p>
            <a:pPr lvl="0">
              <a:lnSpc>
                <a:spcPct val="107000"/>
              </a:lnSpc>
              <a:spcAft>
                <a:spcPts val="800"/>
              </a:spcAft>
            </a:pPr>
            <a:r>
              <a:rPr lang="sv-SE" sz="3200" kern="100" dirty="0">
                <a:latin typeface="Calibri" panose="020F0502020204030204" pitchFamily="34" charset="0"/>
                <a:ea typeface="Calibri" panose="020F0502020204030204" pitchFamily="34" charset="0"/>
                <a:cs typeface="Times New Roman" panose="02020603050405020304" pitchFamily="18" charset="0"/>
              </a:rPr>
              <a:t>L</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ivräddningsutrustning på bryggor</a:t>
            </a:r>
          </a:p>
        </p:txBody>
      </p:sp>
      <p:sp>
        <p:nvSpPr>
          <p:cNvPr id="5" name="textruta 4">
            <a:extLst>
              <a:ext uri="{FF2B5EF4-FFF2-40B4-BE49-F238E27FC236}">
                <a16:creationId xmlns:a16="http://schemas.microsoft.com/office/drawing/2014/main" id="{E01EFC99-A9EF-6FC8-9778-1EEE55936CA2}"/>
              </a:ext>
            </a:extLst>
          </p:cNvPr>
          <p:cNvSpPr txBox="1"/>
          <p:nvPr/>
        </p:nvSpPr>
        <p:spPr>
          <a:xfrm>
            <a:off x="996519" y="1979631"/>
            <a:ext cx="6094520" cy="968278"/>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På alla bryggor och kajer finns det livräddningsutrustning typ frälsarkrans/livboj, brandsläckare samt stegar för räddning ur hamnbassängen.</a:t>
            </a:r>
            <a:endParaRPr lang="sv-SE"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42" name="Picture 2" descr="Trygg Hansa Livboj - Trygg Hansa Säkerhetsshop | Säkerhetsprodukter">
            <a:extLst>
              <a:ext uri="{FF2B5EF4-FFF2-40B4-BE49-F238E27FC236}">
                <a16:creationId xmlns:a16="http://schemas.microsoft.com/office/drawing/2014/main" id="{1EEBA151-A8BA-E331-FE3D-91E6201EF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769" y="3212197"/>
            <a:ext cx="3405326" cy="3405326"/>
          </a:xfrm>
          <a:prstGeom prst="rect">
            <a:avLst/>
          </a:prstGeom>
          <a:noFill/>
          <a:extLst>
            <a:ext uri="{909E8E84-426E-40DD-AFC4-6F175D3DCCD1}">
              <a14:hiddenFill xmlns:a14="http://schemas.microsoft.com/office/drawing/2010/main">
                <a:solidFill>
                  <a:srgbClr val="FFFFFF"/>
                </a:solidFill>
              </a14:hiddenFill>
            </a:ext>
          </a:extLst>
        </p:spPr>
      </p:pic>
      <p:pic>
        <p:nvPicPr>
          <p:cNvPr id="17" name="Bildobjekt 16" descr="En bild som visar himmel, vatten, utomhus, av trä&#10;&#10;Automatiskt genererad beskrivning">
            <a:extLst>
              <a:ext uri="{FF2B5EF4-FFF2-40B4-BE49-F238E27FC236}">
                <a16:creationId xmlns:a16="http://schemas.microsoft.com/office/drawing/2014/main" id="{BD94CC3B-0211-2A18-67F7-7A1554E16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383" y="1353699"/>
            <a:ext cx="2615219" cy="5263824"/>
          </a:xfrm>
          <a:prstGeom prst="rect">
            <a:avLst/>
          </a:prstGeom>
        </p:spPr>
      </p:pic>
      <p:pic>
        <p:nvPicPr>
          <p:cNvPr id="15" name="Bildobjekt 14">
            <a:extLst>
              <a:ext uri="{FF2B5EF4-FFF2-40B4-BE49-F238E27FC236}">
                <a16:creationId xmlns:a16="http://schemas.microsoft.com/office/drawing/2014/main" id="{E37648C6-B024-DBE5-85F1-DD3D4A136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704171">
            <a:off x="3697290" y="3665237"/>
            <a:ext cx="264272" cy="728515"/>
          </a:xfrm>
          <a:prstGeom prst="rect">
            <a:avLst/>
          </a:prstGeom>
        </p:spPr>
      </p:pic>
      <p:pic>
        <p:nvPicPr>
          <p:cNvPr id="16" name="Bildobjekt 15">
            <a:extLst>
              <a:ext uri="{FF2B5EF4-FFF2-40B4-BE49-F238E27FC236}">
                <a16:creationId xmlns:a16="http://schemas.microsoft.com/office/drawing/2014/main" id="{580DAC71-E5D5-3B2B-6DD6-D6E292A5A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334519">
            <a:off x="3098911" y="3680435"/>
            <a:ext cx="264272" cy="728515"/>
          </a:xfrm>
          <a:prstGeom prst="rect">
            <a:avLst/>
          </a:prstGeom>
        </p:spPr>
      </p:pic>
      <p:sp>
        <p:nvSpPr>
          <p:cNvPr id="12" name="textruta 11">
            <a:extLst>
              <a:ext uri="{FF2B5EF4-FFF2-40B4-BE49-F238E27FC236}">
                <a16:creationId xmlns:a16="http://schemas.microsoft.com/office/drawing/2014/main" id="{E3F196B3-C995-F154-2DAB-B037024C9B53}"/>
              </a:ext>
            </a:extLst>
          </p:cNvPr>
          <p:cNvSpPr txBox="1"/>
          <p:nvPr/>
        </p:nvSpPr>
        <p:spPr>
          <a:xfrm rot="20806149">
            <a:off x="3035768" y="3791088"/>
            <a:ext cx="476412" cy="369332"/>
          </a:xfrm>
          <a:prstGeom prst="rect">
            <a:avLst/>
          </a:prstGeom>
          <a:noFill/>
        </p:spPr>
        <p:txBody>
          <a:bodyPr wrap="none" rtlCol="0">
            <a:spAutoFit/>
          </a:bodyPr>
          <a:lstStyle/>
          <a:p>
            <a:r>
              <a:rPr lang="sv-SE" b="1" dirty="0"/>
              <a:t>BS </a:t>
            </a:r>
          </a:p>
        </p:txBody>
      </p:sp>
      <p:sp>
        <p:nvSpPr>
          <p:cNvPr id="13" name="textruta 12">
            <a:extLst>
              <a:ext uri="{FF2B5EF4-FFF2-40B4-BE49-F238E27FC236}">
                <a16:creationId xmlns:a16="http://schemas.microsoft.com/office/drawing/2014/main" id="{B9ECFBC2-9D41-A6C9-44FC-6FDB92BDB8B9}"/>
              </a:ext>
            </a:extLst>
          </p:cNvPr>
          <p:cNvSpPr txBox="1"/>
          <p:nvPr/>
        </p:nvSpPr>
        <p:spPr>
          <a:xfrm rot="1319530">
            <a:off x="3494782" y="3871461"/>
            <a:ext cx="898003" cy="369332"/>
          </a:xfrm>
          <a:prstGeom prst="rect">
            <a:avLst/>
          </a:prstGeom>
          <a:noFill/>
        </p:spPr>
        <p:txBody>
          <a:bodyPr wrap="square" rtlCol="0">
            <a:spAutoFit/>
          </a:bodyPr>
          <a:lstStyle/>
          <a:p>
            <a:r>
              <a:rPr lang="sv-SE" b="1" dirty="0"/>
              <a:t>ARKEN </a:t>
            </a:r>
          </a:p>
        </p:txBody>
      </p:sp>
    </p:spTree>
    <p:extLst>
      <p:ext uri="{BB962C8B-B14F-4D97-AF65-F5344CB8AC3E}">
        <p14:creationId xmlns:p14="http://schemas.microsoft.com/office/powerpoint/2010/main" val="4037525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8C5E9C6-070D-EA27-A709-C64533E22027}"/>
              </a:ext>
            </a:extLst>
          </p:cNvPr>
          <p:cNvSpPr txBox="1"/>
          <p:nvPr/>
        </p:nvSpPr>
        <p:spPr>
          <a:xfrm>
            <a:off x="2468709" y="373866"/>
            <a:ext cx="6212150"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Hjärtstartare och bår i sanitetshuset</a:t>
            </a:r>
          </a:p>
        </p:txBody>
      </p:sp>
      <p:pic>
        <p:nvPicPr>
          <p:cNvPr id="4" name="Bildobjekt 3">
            <a:extLst>
              <a:ext uri="{FF2B5EF4-FFF2-40B4-BE49-F238E27FC236}">
                <a16:creationId xmlns:a16="http://schemas.microsoft.com/office/drawing/2014/main" id="{553665CD-A935-228C-49F4-80BA48412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6671" y="4586001"/>
            <a:ext cx="1421765" cy="1851660"/>
          </a:xfrm>
          <a:prstGeom prst="rect">
            <a:avLst/>
          </a:prstGeom>
        </p:spPr>
      </p:pic>
      <p:pic>
        <p:nvPicPr>
          <p:cNvPr id="5" name="Bildobjekt 4" descr="En bild som visar text, första hjälpen-kit, clipart&#10;&#10;Automatiskt genererad beskrivning">
            <a:extLst>
              <a:ext uri="{FF2B5EF4-FFF2-40B4-BE49-F238E27FC236}">
                <a16:creationId xmlns:a16="http://schemas.microsoft.com/office/drawing/2014/main" id="{C19D06F6-ABC8-7E8C-7299-868B34652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464" y="1446395"/>
            <a:ext cx="1290320" cy="1851660"/>
          </a:xfrm>
          <a:prstGeom prst="rect">
            <a:avLst/>
          </a:prstGeom>
        </p:spPr>
      </p:pic>
      <p:pic>
        <p:nvPicPr>
          <p:cNvPr id="6" name="Bildobjekt 5" descr="En bild som visar utomhus, byggnad, himmel, hus&#10;&#10;Automatiskt genererad beskrivning">
            <a:extLst>
              <a:ext uri="{FF2B5EF4-FFF2-40B4-BE49-F238E27FC236}">
                <a16:creationId xmlns:a16="http://schemas.microsoft.com/office/drawing/2014/main" id="{627DDD22-B8AB-6D27-E30C-396786DEE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6627" y="1211417"/>
            <a:ext cx="2933986" cy="2114925"/>
          </a:xfrm>
          <a:prstGeom prst="rect">
            <a:avLst/>
          </a:prstGeom>
        </p:spPr>
      </p:pic>
      <p:pic>
        <p:nvPicPr>
          <p:cNvPr id="8" name="Bildobjekt 7" descr="En bild som visar text, röd, första hjälpen-kit, accessoarer&#10;&#10;Automatiskt genererad beskrivning">
            <a:extLst>
              <a:ext uri="{FF2B5EF4-FFF2-40B4-BE49-F238E27FC236}">
                <a16:creationId xmlns:a16="http://schemas.microsoft.com/office/drawing/2014/main" id="{057AEEA9-1892-BD85-BA23-CEF0725C58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4608" y="4872076"/>
            <a:ext cx="1421766" cy="927743"/>
          </a:xfrm>
          <a:prstGeom prst="rect">
            <a:avLst/>
          </a:prstGeom>
        </p:spPr>
      </p:pic>
      <p:sp>
        <p:nvSpPr>
          <p:cNvPr id="9" name="textruta 3">
            <a:extLst>
              <a:ext uri="{FF2B5EF4-FFF2-40B4-BE49-F238E27FC236}">
                <a16:creationId xmlns:a16="http://schemas.microsoft.com/office/drawing/2014/main" id="{DA104F47-7667-11E3-0F69-8CD0E03D9C5D}"/>
              </a:ext>
            </a:extLst>
          </p:cNvPr>
          <p:cNvSpPr txBox="1"/>
          <p:nvPr/>
        </p:nvSpPr>
        <p:spPr>
          <a:xfrm>
            <a:off x="901124" y="3091648"/>
            <a:ext cx="1055097" cy="218265"/>
          </a:xfrm>
          <a:prstGeom prst="rect">
            <a:avLst/>
          </a:prstGeom>
          <a:noFill/>
        </p:spPr>
        <p:txBody>
          <a:bodyPr wrap="none" rtlCol="0">
            <a:spAutoFit/>
          </a:bodyPr>
          <a:lstStyle/>
          <a:p>
            <a:pPr>
              <a:lnSpc>
                <a:spcPct val="107000"/>
              </a:lnSpc>
              <a:spcAft>
                <a:spcPts val="800"/>
              </a:spcAft>
            </a:pPr>
            <a:r>
              <a:rPr lang="sv-SE" sz="800" kern="12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Foto: Rolf Bernström</a:t>
            </a:r>
            <a:endParaRPr lang="sv-SE" sz="11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ruta 10">
            <a:extLst>
              <a:ext uri="{FF2B5EF4-FFF2-40B4-BE49-F238E27FC236}">
                <a16:creationId xmlns:a16="http://schemas.microsoft.com/office/drawing/2014/main" id="{CF69DAC5-4441-A434-EA47-A9AB20A2D681}"/>
              </a:ext>
            </a:extLst>
          </p:cNvPr>
          <p:cNvSpPr txBox="1"/>
          <p:nvPr/>
        </p:nvSpPr>
        <p:spPr>
          <a:xfrm>
            <a:off x="622011" y="4637483"/>
            <a:ext cx="6094520" cy="1367234"/>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I Sanitetshuset finns det hjärtstartare, bår </a:t>
            </a:r>
            <a:r>
              <a:rPr lang="sv-SE" kern="100" dirty="0">
                <a:latin typeface="Calibri" panose="020F0502020204030204" pitchFamily="34" charset="0"/>
                <a:ea typeface="Calibri" panose="020F0502020204030204" pitchFamily="34" charset="0"/>
                <a:cs typeface="Times New Roman" panose="02020603050405020304" pitchFamily="18" charset="0"/>
              </a:rPr>
              <a:t>och  förstaförbandslåda. </a:t>
            </a:r>
          </a:p>
          <a:p>
            <a:pPr marL="342900" lvl="0" indent="-342900">
              <a:lnSpc>
                <a:spcPct val="107000"/>
              </a:lnSpc>
              <a:spcAft>
                <a:spcPts val="800"/>
              </a:spcAft>
              <a:buFont typeface="Symbol" panose="05050102010706020507" pitchFamily="18" charset="2"/>
              <a:buChar char=""/>
            </a:pP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Förbandsplatta/Låda finns även i medlemsverkstaden</a:t>
            </a:r>
            <a:r>
              <a:rPr lang="sv-SE" kern="100" dirty="0">
                <a:latin typeface="Calibri" panose="020F0502020204030204" pitchFamily="34" charset="0"/>
                <a:ea typeface="Calibri" panose="020F0502020204030204" pitchFamily="34" charset="0"/>
                <a:cs typeface="Times New Roman" panose="02020603050405020304" pitchFamily="18" charset="0"/>
              </a:rPr>
              <a:t>, klubbhusets kök, kanslihuset, maskinhallen. </a:t>
            </a: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sv-SE"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Bildobjekt 12" descr="En bild som visar text, grön, utomhus&#10;&#10;Automatiskt genererad beskrivning">
            <a:extLst>
              <a:ext uri="{FF2B5EF4-FFF2-40B4-BE49-F238E27FC236}">
                <a16:creationId xmlns:a16="http://schemas.microsoft.com/office/drawing/2014/main" id="{68DA766B-EAD1-C067-DB58-4B5F4783D4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7033" y="1140853"/>
            <a:ext cx="2102823" cy="4370978"/>
          </a:xfrm>
          <a:prstGeom prst="rect">
            <a:avLst/>
          </a:prstGeom>
        </p:spPr>
      </p:pic>
      <p:pic>
        <p:nvPicPr>
          <p:cNvPr id="15" name="Bildobjekt 14" descr="En bild som visar text, vägg, inomhus, orange&#10;&#10;Automatiskt genererad beskrivning">
            <a:extLst>
              <a:ext uri="{FF2B5EF4-FFF2-40B4-BE49-F238E27FC236}">
                <a16:creationId xmlns:a16="http://schemas.microsoft.com/office/drawing/2014/main" id="{4DB94674-6F5B-46C7-4605-9E01AC2FE7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9454" y="1140853"/>
            <a:ext cx="2968212" cy="3247985"/>
          </a:xfrm>
          <a:prstGeom prst="rect">
            <a:avLst/>
          </a:prstGeom>
        </p:spPr>
      </p:pic>
      <p:sp>
        <p:nvSpPr>
          <p:cNvPr id="16" name="textruta 3">
            <a:extLst>
              <a:ext uri="{FF2B5EF4-FFF2-40B4-BE49-F238E27FC236}">
                <a16:creationId xmlns:a16="http://schemas.microsoft.com/office/drawing/2014/main" id="{91840588-2540-0499-F6AF-4B24E6E3C676}"/>
              </a:ext>
            </a:extLst>
          </p:cNvPr>
          <p:cNvSpPr txBox="1"/>
          <p:nvPr/>
        </p:nvSpPr>
        <p:spPr>
          <a:xfrm>
            <a:off x="5844176" y="4170573"/>
            <a:ext cx="872355" cy="218265"/>
          </a:xfrm>
          <a:prstGeom prst="rect">
            <a:avLst/>
          </a:prstGeom>
          <a:noFill/>
        </p:spPr>
        <p:txBody>
          <a:bodyPr wrap="none" rtlCol="0">
            <a:spAutoFit/>
          </a:bodyPr>
          <a:lstStyle/>
          <a:p>
            <a:pPr>
              <a:lnSpc>
                <a:spcPct val="107000"/>
              </a:lnSpc>
              <a:spcAft>
                <a:spcPts val="800"/>
              </a:spcAft>
            </a:pPr>
            <a:r>
              <a:rPr lang="sv-SE" sz="800" kern="12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Foto: </a:t>
            </a:r>
            <a:r>
              <a:rPr lang="sv-SE" sz="800" dirty="0">
                <a:solidFill>
                  <a:srgbClr val="FF000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Kjell Rosell</a:t>
            </a:r>
            <a:endParaRPr lang="sv-SE" sz="11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ruta 3">
            <a:extLst>
              <a:ext uri="{FF2B5EF4-FFF2-40B4-BE49-F238E27FC236}">
                <a16:creationId xmlns:a16="http://schemas.microsoft.com/office/drawing/2014/main" id="{ADAD9D45-B88B-5B24-6593-1E46BC370100}"/>
              </a:ext>
            </a:extLst>
          </p:cNvPr>
          <p:cNvSpPr txBox="1"/>
          <p:nvPr/>
        </p:nvSpPr>
        <p:spPr>
          <a:xfrm>
            <a:off x="9017032" y="5293566"/>
            <a:ext cx="872355" cy="218265"/>
          </a:xfrm>
          <a:prstGeom prst="rect">
            <a:avLst/>
          </a:prstGeom>
          <a:noFill/>
        </p:spPr>
        <p:txBody>
          <a:bodyPr wrap="none" rtlCol="0">
            <a:spAutoFit/>
          </a:bodyPr>
          <a:lstStyle/>
          <a:p>
            <a:pPr>
              <a:lnSpc>
                <a:spcPct val="107000"/>
              </a:lnSpc>
              <a:spcAft>
                <a:spcPts val="800"/>
              </a:spcAft>
            </a:pPr>
            <a:r>
              <a:rPr lang="sv-SE" sz="800" kern="12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Foto: </a:t>
            </a:r>
            <a:r>
              <a:rPr lang="sv-SE" sz="800" dirty="0">
                <a:solidFill>
                  <a:srgbClr val="FF000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Kjell Rosell</a:t>
            </a:r>
            <a:endParaRPr lang="sv-SE" sz="11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6688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4BDE3D9B-A53F-0A7B-3E9E-04A8B82EA1BC}"/>
              </a:ext>
            </a:extLst>
          </p:cNvPr>
          <p:cNvSpPr txBox="1"/>
          <p:nvPr/>
        </p:nvSpPr>
        <p:spPr>
          <a:xfrm>
            <a:off x="2148398" y="403910"/>
            <a:ext cx="7927758" cy="595932"/>
          </a:xfrm>
          <a:prstGeom prst="rect">
            <a:avLst/>
          </a:prstGeom>
          <a:noFill/>
        </p:spPr>
        <p:txBody>
          <a:bodyPr wrap="square">
            <a:spAutoFit/>
          </a:bodyPr>
          <a:lstStyle/>
          <a:p>
            <a:pPr lvl="0">
              <a:lnSpc>
                <a:spcPct val="107000"/>
              </a:lnSpc>
              <a:spcAft>
                <a:spcPts val="800"/>
              </a:spcAft>
            </a:pPr>
            <a:r>
              <a:rPr lang="sv-SE" sz="3200" kern="100" dirty="0">
                <a:latin typeface="Calibri" panose="020F0502020204030204" pitchFamily="34" charset="0"/>
                <a:ea typeface="Calibri" panose="020F0502020204030204" pitchFamily="34" charset="0"/>
                <a:cs typeface="Times New Roman" panose="02020603050405020304" pitchFamily="18" charset="0"/>
              </a:rPr>
              <a:t>B</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randsläckningsutrustning och dess placering.</a:t>
            </a:r>
          </a:p>
        </p:txBody>
      </p:sp>
      <p:sp>
        <p:nvSpPr>
          <p:cNvPr id="5" name="textruta 4">
            <a:extLst>
              <a:ext uri="{FF2B5EF4-FFF2-40B4-BE49-F238E27FC236}">
                <a16:creationId xmlns:a16="http://schemas.microsoft.com/office/drawing/2014/main" id="{C093A80E-376C-6EE5-CBD3-1D9B1862CA53}"/>
              </a:ext>
            </a:extLst>
          </p:cNvPr>
          <p:cNvSpPr txBox="1"/>
          <p:nvPr/>
        </p:nvSpPr>
        <p:spPr>
          <a:xfrm>
            <a:off x="2039646" y="5484294"/>
            <a:ext cx="6121152" cy="543162"/>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Brandsläckare finns placerade på alla bryggor, kajer samt i alla byggnader</a:t>
            </a:r>
          </a:p>
          <a:p>
            <a:pPr marL="342900" lvl="0" indent="-342900">
              <a:lnSpc>
                <a:spcPct val="107000"/>
              </a:lnSpc>
              <a:spcAft>
                <a:spcPts val="800"/>
              </a:spcAft>
              <a:buFont typeface="Symbol" panose="05050102010706020507" pitchFamily="18" charset="2"/>
              <a:buChar char=""/>
            </a:pP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Skylt om placering finns på palissaden vid infarten   </a:t>
            </a:r>
          </a:p>
        </p:txBody>
      </p:sp>
      <p:pic>
        <p:nvPicPr>
          <p:cNvPr id="7" name="Bildobjekt 6" descr="En bild som visar text, tändare&#10;&#10;Automatiskt genererad beskrivning">
            <a:extLst>
              <a:ext uri="{FF2B5EF4-FFF2-40B4-BE49-F238E27FC236}">
                <a16:creationId xmlns:a16="http://schemas.microsoft.com/office/drawing/2014/main" id="{9178F158-9E66-D4E6-6266-4F93E1392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6435" y="1921642"/>
            <a:ext cx="1923526" cy="3259308"/>
          </a:xfrm>
          <a:prstGeom prst="rect">
            <a:avLst/>
          </a:prstGeom>
        </p:spPr>
      </p:pic>
      <p:pic>
        <p:nvPicPr>
          <p:cNvPr id="12290" name="Picture 2" descr="Brandsläckare pulver 12 kg total flg pg12pdy 55a 233bc - ...">
            <a:extLst>
              <a:ext uri="{FF2B5EF4-FFF2-40B4-BE49-F238E27FC236}">
                <a16:creationId xmlns:a16="http://schemas.microsoft.com/office/drawing/2014/main" id="{E19B1024-D154-87C2-6B83-214F9ACFA5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9458" y="1921642"/>
            <a:ext cx="1786107" cy="267544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Brandskylt | BRANDSLÄCKARE – DalSign">
            <a:extLst>
              <a:ext uri="{FF2B5EF4-FFF2-40B4-BE49-F238E27FC236}">
                <a16:creationId xmlns:a16="http://schemas.microsoft.com/office/drawing/2014/main" id="{48270EE0-5642-B033-8CA1-AF7230F50C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816" y="1373706"/>
            <a:ext cx="2403013" cy="3362816"/>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a:extLst>
              <a:ext uri="{FF2B5EF4-FFF2-40B4-BE49-F238E27FC236}">
                <a16:creationId xmlns:a16="http://schemas.microsoft.com/office/drawing/2014/main" id="{ED05382A-2D79-3B81-E4F5-7A3884310BAA}"/>
              </a:ext>
            </a:extLst>
          </p:cNvPr>
          <p:cNvSpPr txBox="1"/>
          <p:nvPr/>
        </p:nvSpPr>
        <p:spPr>
          <a:xfrm>
            <a:off x="1560809" y="1470271"/>
            <a:ext cx="1819152" cy="369332"/>
          </a:xfrm>
          <a:prstGeom prst="rect">
            <a:avLst/>
          </a:prstGeom>
          <a:noFill/>
        </p:spPr>
        <p:txBody>
          <a:bodyPr wrap="square" rtlCol="0">
            <a:spAutoFit/>
          </a:bodyPr>
          <a:lstStyle/>
          <a:p>
            <a:r>
              <a:rPr lang="sv-SE" b="1" dirty="0"/>
              <a:t>BRYGGOR/KAJER</a:t>
            </a:r>
          </a:p>
        </p:txBody>
      </p:sp>
      <p:sp>
        <p:nvSpPr>
          <p:cNvPr id="9" name="textruta 8">
            <a:extLst>
              <a:ext uri="{FF2B5EF4-FFF2-40B4-BE49-F238E27FC236}">
                <a16:creationId xmlns:a16="http://schemas.microsoft.com/office/drawing/2014/main" id="{D6E22E2D-7E20-996F-28A1-1F2C5A65DB50}"/>
              </a:ext>
            </a:extLst>
          </p:cNvPr>
          <p:cNvSpPr txBox="1"/>
          <p:nvPr/>
        </p:nvSpPr>
        <p:spPr>
          <a:xfrm>
            <a:off x="9373846" y="1509886"/>
            <a:ext cx="1392432" cy="369332"/>
          </a:xfrm>
          <a:prstGeom prst="rect">
            <a:avLst/>
          </a:prstGeom>
          <a:noFill/>
        </p:spPr>
        <p:txBody>
          <a:bodyPr wrap="none" rtlCol="0">
            <a:spAutoFit/>
          </a:bodyPr>
          <a:lstStyle/>
          <a:p>
            <a:r>
              <a:rPr lang="sv-SE" b="1" dirty="0"/>
              <a:t>BYGGNADER</a:t>
            </a:r>
          </a:p>
        </p:txBody>
      </p:sp>
    </p:spTree>
    <p:extLst>
      <p:ext uri="{BB962C8B-B14F-4D97-AF65-F5344CB8AC3E}">
        <p14:creationId xmlns:p14="http://schemas.microsoft.com/office/powerpoint/2010/main" val="969286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A4D8E4D7-79A1-EA7B-6165-2710DB024A58}"/>
              </a:ext>
            </a:extLst>
          </p:cNvPr>
          <p:cNvSpPr txBox="1"/>
          <p:nvPr/>
        </p:nvSpPr>
        <p:spPr>
          <a:xfrm>
            <a:off x="2261955" y="301543"/>
            <a:ext cx="7668089"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kern="100" dirty="0">
                <a:latin typeface="Calibri" panose="020F0502020204030204" pitchFamily="34" charset="0"/>
                <a:ea typeface="Calibri" panose="020F0502020204030204" pitchFamily="34" charset="0"/>
                <a:cs typeface="Times New Roman" panose="02020603050405020304" pitchFamily="18" charset="0"/>
              </a:rPr>
              <a:t>T</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illvägagångsätt vid olycka och/eller </a:t>
            </a:r>
            <a:r>
              <a:rPr lang="sv-SE" sz="3200" u="sng" kern="100" dirty="0">
                <a:effectLst/>
                <a:latin typeface="Calibri" panose="020F0502020204030204" pitchFamily="34" charset="0"/>
                <a:ea typeface="Calibri" panose="020F0502020204030204" pitchFamily="34" charset="0"/>
                <a:cs typeface="Times New Roman" panose="02020603050405020304" pitchFamily="18" charset="0"/>
              </a:rPr>
              <a:t>Brand</a:t>
            </a:r>
          </a:p>
        </p:txBody>
      </p:sp>
      <p:pic>
        <p:nvPicPr>
          <p:cNvPr id="4" name="Bildobjekt 3" descr="En bild som visar text&#10;&#10;Automatiskt genererad beskrivning">
            <a:extLst>
              <a:ext uri="{FF2B5EF4-FFF2-40B4-BE49-F238E27FC236}">
                <a16:creationId xmlns:a16="http://schemas.microsoft.com/office/drawing/2014/main" id="{DE5F6C1A-90F7-780B-B2E5-E94101919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840" y="1012274"/>
            <a:ext cx="4328160" cy="5783580"/>
          </a:xfrm>
          <a:prstGeom prst="rect">
            <a:avLst/>
          </a:prstGeom>
        </p:spPr>
      </p:pic>
      <p:pic>
        <p:nvPicPr>
          <p:cNvPr id="7" name="Bildobjekt 6" descr="En bild som visar text&#10;&#10;Automatiskt genererad beskrivning">
            <a:extLst>
              <a:ext uri="{FF2B5EF4-FFF2-40B4-BE49-F238E27FC236}">
                <a16:creationId xmlns:a16="http://schemas.microsoft.com/office/drawing/2014/main" id="{E2634344-DAF5-8514-214D-78258AB19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695" y="3429000"/>
            <a:ext cx="1472536" cy="867792"/>
          </a:xfrm>
          <a:prstGeom prst="rect">
            <a:avLst/>
          </a:prstGeom>
        </p:spPr>
      </p:pic>
    </p:spTree>
    <p:extLst>
      <p:ext uri="{BB962C8B-B14F-4D97-AF65-F5344CB8AC3E}">
        <p14:creationId xmlns:p14="http://schemas.microsoft.com/office/powerpoint/2010/main" val="2675921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049EC22E-C95D-38FD-AE8E-902183F6A0AD}"/>
              </a:ext>
            </a:extLst>
          </p:cNvPr>
          <p:cNvSpPr txBox="1"/>
          <p:nvPr/>
        </p:nvSpPr>
        <p:spPr>
          <a:xfrm>
            <a:off x="1682994" y="16142"/>
            <a:ext cx="9543856" cy="1225400"/>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kern="100" dirty="0">
                <a:latin typeface="Calibri" panose="020F0502020204030204" pitchFamily="34" charset="0"/>
                <a:ea typeface="Calibri" panose="020F0502020204030204" pitchFamily="34" charset="0"/>
                <a:cs typeface="Times New Roman" panose="02020603050405020304" pitchFamily="18" charset="0"/>
              </a:rPr>
              <a:t>U</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trymningsplan finns för samtliga byggnader</a:t>
            </a:r>
          </a:p>
          <a:p>
            <a:pPr lvl="0">
              <a:lnSpc>
                <a:spcPct val="107000"/>
              </a:lnSpc>
              <a:spcAft>
                <a:spcPts val="800"/>
              </a:spcAft>
            </a:pPr>
            <a:r>
              <a:rPr lang="sv-SE" sz="3200" kern="100" dirty="0">
                <a:latin typeface="Calibri" panose="020F0502020204030204" pitchFamily="34" charset="0"/>
                <a:ea typeface="Calibri" panose="020F0502020204030204" pitchFamily="34" charset="0"/>
                <a:cs typeface="Times New Roman" panose="02020603050405020304" pitchFamily="18" charset="0"/>
              </a:rPr>
              <a:t>Återsamlingsplats för samtliga är DANSBANAN</a:t>
            </a:r>
            <a:endParaRPr lang="sv-SE"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objekt 3">
            <a:extLst>
              <a:ext uri="{FF2B5EF4-FFF2-40B4-BE49-F238E27FC236}">
                <a16:creationId xmlns:a16="http://schemas.microsoft.com/office/drawing/2014/main" id="{B2395895-59B5-B3D0-A157-8CC8F1340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717" y="1194904"/>
            <a:ext cx="5661660" cy="3619500"/>
          </a:xfrm>
          <a:prstGeom prst="rect">
            <a:avLst/>
          </a:prstGeom>
        </p:spPr>
      </p:pic>
      <p:sp>
        <p:nvSpPr>
          <p:cNvPr id="6" name="textruta 5">
            <a:extLst>
              <a:ext uri="{FF2B5EF4-FFF2-40B4-BE49-F238E27FC236}">
                <a16:creationId xmlns:a16="http://schemas.microsoft.com/office/drawing/2014/main" id="{ADEF9920-7841-0EEC-3058-BEACFA1F816D}"/>
              </a:ext>
            </a:extLst>
          </p:cNvPr>
          <p:cNvSpPr txBox="1"/>
          <p:nvPr/>
        </p:nvSpPr>
        <p:spPr>
          <a:xfrm>
            <a:off x="633717" y="4744996"/>
            <a:ext cx="6094520" cy="375552"/>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sv-SE" sz="1800" b="1" kern="100" dirty="0">
                <a:effectLst/>
                <a:latin typeface="Calibri" panose="020F0502020204030204" pitchFamily="34" charset="0"/>
                <a:ea typeface="Calibri" panose="020F0502020204030204" pitchFamily="34" charset="0"/>
                <a:cs typeface="Times New Roman" panose="02020603050405020304" pitchFamily="18" charset="0"/>
              </a:rPr>
              <a:t>Exempel på utrymning för Kanslihus</a:t>
            </a:r>
            <a:endParaRPr lang="sv-SE" sz="11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Bildobjekt 6">
            <a:extLst>
              <a:ext uri="{FF2B5EF4-FFF2-40B4-BE49-F238E27FC236}">
                <a16:creationId xmlns:a16="http://schemas.microsoft.com/office/drawing/2014/main" id="{500700B0-B35B-8A9E-3C63-827217D24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516" y="1339518"/>
            <a:ext cx="3746377" cy="4030078"/>
          </a:xfrm>
          <a:prstGeom prst="rect">
            <a:avLst/>
          </a:prstGeom>
        </p:spPr>
      </p:pic>
      <p:sp>
        <p:nvSpPr>
          <p:cNvPr id="10" name="textruta 9">
            <a:extLst>
              <a:ext uri="{FF2B5EF4-FFF2-40B4-BE49-F238E27FC236}">
                <a16:creationId xmlns:a16="http://schemas.microsoft.com/office/drawing/2014/main" id="{62A7792C-7307-74C6-61ED-D5990F491632}"/>
              </a:ext>
            </a:extLst>
          </p:cNvPr>
          <p:cNvSpPr txBox="1"/>
          <p:nvPr/>
        </p:nvSpPr>
        <p:spPr>
          <a:xfrm>
            <a:off x="9437665" y="5635591"/>
            <a:ext cx="1489229" cy="375552"/>
          </a:xfrm>
          <a:prstGeom prst="rect">
            <a:avLst/>
          </a:prstGeom>
          <a:noFill/>
        </p:spPr>
        <p:txBody>
          <a:bodyPr wrap="square">
            <a:spAutoFit/>
          </a:bodyPr>
          <a:lstStyle/>
          <a:p>
            <a:pPr>
              <a:lnSpc>
                <a:spcPct val="107000"/>
              </a:lnSpc>
              <a:spcAft>
                <a:spcPts val="800"/>
              </a:spcAft>
            </a:pPr>
            <a:r>
              <a:rPr lang="sv-SE" sz="1800" b="1" kern="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DANSBANAN.</a:t>
            </a:r>
            <a:endParaRPr lang="sv-SE"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ktangel 1">
            <a:extLst>
              <a:ext uri="{FF2B5EF4-FFF2-40B4-BE49-F238E27FC236}">
                <a16:creationId xmlns:a16="http://schemas.microsoft.com/office/drawing/2014/main" id="{BC84FA27-BC52-A03B-69FA-55C73C73B4F3}"/>
              </a:ext>
            </a:extLst>
          </p:cNvPr>
          <p:cNvSpPr/>
          <p:nvPr/>
        </p:nvSpPr>
        <p:spPr>
          <a:xfrm>
            <a:off x="5877017" y="3613212"/>
            <a:ext cx="106533" cy="8345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9" name="Rak pilkoppling 8">
            <a:extLst>
              <a:ext uri="{FF2B5EF4-FFF2-40B4-BE49-F238E27FC236}">
                <a16:creationId xmlns:a16="http://schemas.microsoft.com/office/drawing/2014/main" id="{11571F06-8A06-2E00-E214-004BEAA16355}"/>
              </a:ext>
            </a:extLst>
          </p:cNvPr>
          <p:cNvCxnSpPr>
            <a:cxnSpLocks/>
          </p:cNvCxnSpPr>
          <p:nvPr/>
        </p:nvCxnSpPr>
        <p:spPr>
          <a:xfrm>
            <a:off x="1180730" y="4074850"/>
            <a:ext cx="4802820"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12" name="Bildobjekt 11">
            <a:extLst>
              <a:ext uri="{FF2B5EF4-FFF2-40B4-BE49-F238E27FC236}">
                <a16:creationId xmlns:a16="http://schemas.microsoft.com/office/drawing/2014/main" id="{08D45C47-F348-16EB-2821-972D88B15D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9296" y="4814404"/>
            <a:ext cx="2307193" cy="1152321"/>
          </a:xfrm>
          <a:prstGeom prst="rect">
            <a:avLst/>
          </a:prstGeom>
        </p:spPr>
      </p:pic>
      <p:pic>
        <p:nvPicPr>
          <p:cNvPr id="8" name="Bildobjekt 7" descr="En bild som visar text&#10;&#10;Automatiskt genererad beskrivning">
            <a:extLst>
              <a:ext uri="{FF2B5EF4-FFF2-40B4-BE49-F238E27FC236}">
                <a16:creationId xmlns:a16="http://schemas.microsoft.com/office/drawing/2014/main" id="{D0D9C99A-AC7B-4BBE-98E8-F026D64B5B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2763" y="2863462"/>
            <a:ext cx="2080260" cy="3002280"/>
          </a:xfrm>
          <a:prstGeom prst="rect">
            <a:avLst/>
          </a:prstGeom>
        </p:spPr>
      </p:pic>
      <p:pic>
        <p:nvPicPr>
          <p:cNvPr id="11" name="Bildobjekt 10">
            <a:extLst>
              <a:ext uri="{FF2B5EF4-FFF2-40B4-BE49-F238E27FC236}">
                <a16:creationId xmlns:a16="http://schemas.microsoft.com/office/drawing/2014/main" id="{E894D715-14C5-8FEA-50E9-64839A50EF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815752" y="2728593"/>
            <a:ext cx="442353" cy="148686"/>
          </a:xfrm>
          <a:prstGeom prst="rect">
            <a:avLst/>
          </a:prstGeom>
        </p:spPr>
      </p:pic>
    </p:spTree>
    <p:extLst>
      <p:ext uri="{BB962C8B-B14F-4D97-AF65-F5344CB8AC3E}">
        <p14:creationId xmlns:p14="http://schemas.microsoft.com/office/powerpoint/2010/main" val="3476105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C4BE16DC-8149-3248-117D-E42682396960}"/>
              </a:ext>
            </a:extLst>
          </p:cNvPr>
          <p:cNvSpPr txBox="1"/>
          <p:nvPr/>
        </p:nvSpPr>
        <p:spPr>
          <a:xfrm>
            <a:off x="1543850" y="188309"/>
            <a:ext cx="9104300" cy="595869"/>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Brandfarligt avfall typ linoljetrasor (självantändning)</a:t>
            </a:r>
          </a:p>
        </p:txBody>
      </p:sp>
      <p:sp>
        <p:nvSpPr>
          <p:cNvPr id="7" name="textruta 6">
            <a:extLst>
              <a:ext uri="{FF2B5EF4-FFF2-40B4-BE49-F238E27FC236}">
                <a16:creationId xmlns:a16="http://schemas.microsoft.com/office/drawing/2014/main" id="{7A2FB33A-F7BF-7124-01B2-A5DB521E74B6}"/>
              </a:ext>
            </a:extLst>
          </p:cNvPr>
          <p:cNvSpPr txBox="1"/>
          <p:nvPr/>
        </p:nvSpPr>
        <p:spPr>
          <a:xfrm>
            <a:off x="1156316" y="929796"/>
            <a:ext cx="7107151" cy="4834657"/>
          </a:xfrm>
          <a:prstGeom prst="rect">
            <a:avLst/>
          </a:prstGeom>
          <a:noFill/>
        </p:spPr>
        <p:txBody>
          <a:bodyPr wrap="square">
            <a:spAutoFit/>
          </a:bodyPr>
          <a:lstStyle/>
          <a:p>
            <a:pPr marL="180340">
              <a:lnSpc>
                <a:spcPct val="107000"/>
              </a:lnSpc>
              <a:spcBef>
                <a:spcPts val="2250"/>
              </a:spcBef>
              <a:spcAft>
                <a:spcPts val="720"/>
              </a:spcAft>
            </a:pPr>
            <a:r>
              <a:rPr lang="sv-SE" sz="1400" b="1" kern="100" dirty="0">
                <a:solidFill>
                  <a:srgbClr val="333333"/>
                </a:solidFill>
                <a:effectLst/>
                <a:ea typeface="Times New Roman" panose="02020603050405020304" pitchFamily="18" charset="0"/>
                <a:cs typeface="Times New Roman" panose="02020603050405020304" pitchFamily="18" charset="0"/>
              </a:rPr>
              <a:t>Självantändning</a:t>
            </a:r>
          </a:p>
          <a:p>
            <a:pPr marL="466090" indent="-285750">
              <a:lnSpc>
                <a:spcPct val="107000"/>
              </a:lnSpc>
              <a:spcBef>
                <a:spcPts val="2250"/>
              </a:spcBef>
              <a:spcAft>
                <a:spcPts val="720"/>
              </a:spcAft>
              <a:buFont typeface="Arial" panose="020B0604020202020204" pitchFamily="34" charset="0"/>
              <a:buChar char="•"/>
            </a:pPr>
            <a:r>
              <a:rPr lang="sv-SE" sz="1400" dirty="0">
                <a:solidFill>
                  <a:srgbClr val="333333"/>
                </a:solidFill>
                <a:effectLst/>
                <a:ea typeface="Times New Roman" panose="02020603050405020304" pitchFamily="18" charset="0"/>
              </a:rPr>
              <a:t>Bränder där linolja varit orsak till bränder har ökat. Nackdelen med linoljan är att den kan självantända. Självantändningen sker varken i burken eller på behandlade ställen, utan i trasorna som använts. En annan brandorsak kan vara flödig påstrykning av linolja på trägolv inombords, då oljan kan rinna ner </a:t>
            </a:r>
            <a:r>
              <a:rPr lang="sv-SE" sz="1400" dirty="0">
                <a:solidFill>
                  <a:srgbClr val="333333"/>
                </a:solidFill>
                <a:ea typeface="Times New Roman" panose="02020603050405020304" pitchFamily="18" charset="0"/>
              </a:rPr>
              <a:t>i</a:t>
            </a:r>
            <a:r>
              <a:rPr lang="sv-SE" sz="1400" dirty="0">
                <a:solidFill>
                  <a:srgbClr val="333333"/>
                </a:solidFill>
                <a:effectLst/>
                <a:ea typeface="Times New Roman" panose="02020603050405020304" pitchFamily="18" charset="0"/>
              </a:rPr>
              <a:t> springor till kölsvinet och sedan självantända. Brandförloppet börjar med att linoljan oxiderar kraftigt i luften med värmeutveckling och brand som följd. Flera andra oljor på vegetabilisk basis kan självantända, exempelvis klinkerolja, teakolja och vissa typer av bonvaxer. Vid otillräcklig rengöring har till exempel trasor som använts för bonvax antänts i samband med torkning i torktumlare och torkskåp</a:t>
            </a:r>
          </a:p>
          <a:p>
            <a:pPr marL="180340">
              <a:lnSpc>
                <a:spcPct val="107000"/>
              </a:lnSpc>
              <a:spcBef>
                <a:spcPts val="2250"/>
              </a:spcBef>
              <a:spcAft>
                <a:spcPts val="720"/>
              </a:spcAft>
            </a:pPr>
            <a:r>
              <a:rPr lang="sv-SE" sz="1400" b="1" kern="100" dirty="0">
                <a:solidFill>
                  <a:srgbClr val="333333"/>
                </a:solidFill>
                <a:effectLst/>
                <a:ea typeface="Times New Roman" panose="02020603050405020304" pitchFamily="18" charset="0"/>
                <a:cs typeface="Times New Roman" panose="02020603050405020304" pitchFamily="18" charset="0"/>
              </a:rPr>
              <a:t>Förebyggande åtgärder</a:t>
            </a:r>
            <a:endParaRPr lang="sv-SE" sz="1400" b="1" kern="100" dirty="0">
              <a:solidFill>
                <a:srgbClr val="1F3763"/>
              </a:solidFill>
              <a:effectLst/>
              <a:ea typeface="Times New Roman" panose="02020603050405020304" pitchFamily="18" charset="0"/>
              <a:cs typeface="Times New Roman" panose="02020603050405020304" pitchFamily="18" charset="0"/>
            </a:endParaRPr>
          </a:p>
          <a:p>
            <a:pPr marL="285750" lvl="0" indent="-285750">
              <a:lnSpc>
                <a:spcPct val="107000"/>
              </a:lnSpc>
              <a:spcAft>
                <a:spcPts val="375"/>
              </a:spcAft>
              <a:buSzPts val="1000"/>
              <a:buFont typeface="Arial" panose="020B0604020202020204" pitchFamily="34" charset="0"/>
              <a:buChar char="•"/>
              <a:tabLst>
                <a:tab pos="457200" algn="l"/>
              </a:tabLst>
            </a:pPr>
            <a:r>
              <a:rPr lang="sv-SE" sz="1400" kern="100" dirty="0">
                <a:solidFill>
                  <a:srgbClr val="333333"/>
                </a:solidFill>
                <a:effectLst/>
                <a:ea typeface="Calibri" panose="020F0502020204030204" pitchFamily="34" charset="0"/>
                <a:cs typeface="Calibri" panose="020F0502020204030204" pitchFamily="34" charset="0"/>
              </a:rPr>
              <a:t>  Lämna aldrig trasor med linolja eller andra vegetabiliska oljor i brännbar miljö.</a:t>
            </a:r>
            <a:endParaRPr lang="sv-SE" sz="1400" kern="100" dirty="0">
              <a:solidFill>
                <a:srgbClr val="333333"/>
              </a:solidFill>
              <a:effectLst/>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sv-SE" sz="1400" kern="100" dirty="0">
                <a:solidFill>
                  <a:srgbClr val="333333"/>
                </a:solidFill>
                <a:effectLst/>
                <a:ea typeface="Calibri" panose="020F0502020204030204" pitchFamily="34" charset="0"/>
                <a:cs typeface="Calibri" panose="020F0502020204030204" pitchFamily="34" charset="0"/>
              </a:rPr>
              <a:t>Efter avslutat arbete </a:t>
            </a:r>
            <a:r>
              <a:rPr lang="sv-SE" sz="1400" b="1" u="sng" kern="100" dirty="0">
                <a:solidFill>
                  <a:srgbClr val="333333"/>
                </a:solidFill>
                <a:effectLst/>
                <a:ea typeface="Calibri" panose="020F0502020204030204" pitchFamily="34" charset="0"/>
                <a:cs typeface="Calibri" panose="020F0502020204030204" pitchFamily="34" charset="0"/>
              </a:rPr>
              <a:t>bör trasorna brännas eller förvaras i ett kärl med vatten och lock.</a:t>
            </a:r>
            <a:endParaRPr lang="sv-SE" sz="1400" kern="100" dirty="0">
              <a:solidFill>
                <a:srgbClr val="333333"/>
              </a:solidFill>
              <a:effectLst/>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sv-SE" sz="1400" kern="100" dirty="0">
                <a:solidFill>
                  <a:srgbClr val="333333"/>
                </a:solidFill>
                <a:effectLst/>
                <a:ea typeface="Calibri" panose="020F0502020204030204" pitchFamily="34" charset="0"/>
                <a:cs typeface="Calibri" panose="020F0502020204030204" pitchFamily="34" charset="0"/>
              </a:rPr>
              <a:t>Efter några dygn kan trasan slängas.</a:t>
            </a:r>
            <a:endParaRPr lang="sv-SE" sz="1400" kern="100" dirty="0">
              <a:solidFill>
                <a:srgbClr val="333333"/>
              </a:solidFill>
              <a:effectLst/>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sv-SE" sz="1400" kern="100" dirty="0">
                <a:solidFill>
                  <a:srgbClr val="333333"/>
                </a:solidFill>
                <a:effectLst/>
                <a:ea typeface="Calibri" panose="020F0502020204030204" pitchFamily="34" charset="0"/>
                <a:cs typeface="Calibri" panose="020F0502020204030204" pitchFamily="34" charset="0"/>
              </a:rPr>
              <a:t>Penslar eller påstrykare kan rengöras med såpa.</a:t>
            </a:r>
            <a:endParaRPr lang="sv-SE" sz="1400" kern="100" dirty="0">
              <a:solidFill>
                <a:srgbClr val="333333"/>
              </a:solidFill>
              <a:effectLst/>
              <a:ea typeface="Calibri" panose="020F0502020204030204" pitchFamily="34" charset="0"/>
              <a:cs typeface="Times New Roman" panose="02020603050405020304" pitchFamily="18" charset="0"/>
            </a:endParaRPr>
          </a:p>
          <a:p>
            <a:pPr marL="342900" lvl="0" indent="-342900">
              <a:lnSpc>
                <a:spcPct val="107000"/>
              </a:lnSpc>
              <a:spcAft>
                <a:spcPts val="375"/>
              </a:spcAft>
              <a:buSzPts val="1000"/>
              <a:buFont typeface="Symbol" panose="05050102010706020507" pitchFamily="18" charset="2"/>
              <a:buChar char=""/>
              <a:tabLst>
                <a:tab pos="457200" algn="l"/>
              </a:tabLst>
            </a:pPr>
            <a:r>
              <a:rPr lang="sv-SE" sz="1400" kern="100" dirty="0">
                <a:solidFill>
                  <a:srgbClr val="333333"/>
                </a:solidFill>
                <a:effectLst/>
                <a:ea typeface="Calibri" panose="020F0502020204030204" pitchFamily="34" charset="0"/>
                <a:cs typeface="Calibri" panose="020F0502020204030204" pitchFamily="34" charset="0"/>
              </a:rPr>
              <a:t>Var alltid försiktig vid användning av oljebaserade produkter.</a:t>
            </a:r>
            <a:endParaRPr lang="sv-SE" sz="1400" kern="100" dirty="0">
              <a:solidFill>
                <a:srgbClr val="333333"/>
              </a:solidFill>
              <a:effectLst/>
              <a:ea typeface="Calibri" panose="020F0502020204030204" pitchFamily="34" charset="0"/>
              <a:cs typeface="Times New Roman" panose="02020603050405020304" pitchFamily="18" charset="0"/>
            </a:endParaRPr>
          </a:p>
        </p:txBody>
      </p:sp>
      <p:pic>
        <p:nvPicPr>
          <p:cNvPr id="13314" name="Picture 2" descr="Brand vid matlagning, om det börjar brinna, gör så här |dinbyggare.se">
            <a:extLst>
              <a:ext uri="{FF2B5EF4-FFF2-40B4-BE49-F238E27FC236}">
                <a16:creationId xmlns:a16="http://schemas.microsoft.com/office/drawing/2014/main" id="{898319F1-F3E5-8C4E-68B9-E0BAAA53C8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62463" y="1509501"/>
            <a:ext cx="2373221" cy="158214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passionen brand flamma ikon, tecknad serie stil 14252688 - Ladda ner gratis  vektorgrafik, arkivgrafik och bilder">
            <a:extLst>
              <a:ext uri="{FF2B5EF4-FFF2-40B4-BE49-F238E27FC236}">
                <a16:creationId xmlns:a16="http://schemas.microsoft.com/office/drawing/2014/main" id="{4D7A80D6-CF17-CF30-7486-87FFF998DE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3484" y="3382885"/>
            <a:ext cx="2466526" cy="2466526"/>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688D2B68-49FD-49C5-4C22-6AF29C478A18}"/>
              </a:ext>
            </a:extLst>
          </p:cNvPr>
          <p:cNvSpPr txBox="1"/>
          <p:nvPr/>
        </p:nvSpPr>
        <p:spPr>
          <a:xfrm>
            <a:off x="1156316" y="5995029"/>
            <a:ext cx="9166292" cy="646331"/>
          </a:xfrm>
          <a:prstGeom prst="rect">
            <a:avLst/>
          </a:prstGeom>
          <a:noFill/>
        </p:spPr>
        <p:txBody>
          <a:bodyPr wrap="none" rtlCol="0">
            <a:spAutoFit/>
          </a:bodyPr>
          <a:lstStyle/>
          <a:p>
            <a:r>
              <a:rPr lang="sv-SE" dirty="0">
                <a:solidFill>
                  <a:srgbClr val="FF0000"/>
                </a:solidFill>
              </a:rPr>
              <a:t>Linolje/teakolje, viss bonvax indränkta trasor, trassel </a:t>
            </a:r>
            <a:r>
              <a:rPr lang="sv-SE" u="sng" dirty="0">
                <a:solidFill>
                  <a:srgbClr val="FF0000"/>
                </a:solidFill>
                <a:highlight>
                  <a:srgbClr val="FFFF00"/>
                </a:highlight>
              </a:rPr>
              <a:t>får absolut inte slängas i kärl för brännbart</a:t>
            </a:r>
          </a:p>
          <a:p>
            <a:r>
              <a:rPr lang="sv-SE" dirty="0">
                <a:solidFill>
                  <a:srgbClr val="FF0000"/>
                </a:solidFill>
              </a:rPr>
              <a:t>Dessa skall deponeras i metallbehållare med automatstängande lock i miljöstationen.  </a:t>
            </a:r>
          </a:p>
        </p:txBody>
      </p:sp>
    </p:spTree>
    <p:extLst>
      <p:ext uri="{BB962C8B-B14F-4D97-AF65-F5344CB8AC3E}">
        <p14:creationId xmlns:p14="http://schemas.microsoft.com/office/powerpoint/2010/main" val="524368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73119742-0160-8F0F-8EF4-69939B5365B8}"/>
              </a:ext>
            </a:extLst>
          </p:cNvPr>
          <p:cNvSpPr txBox="1"/>
          <p:nvPr/>
        </p:nvSpPr>
        <p:spPr>
          <a:xfrm>
            <a:off x="2759104" y="200649"/>
            <a:ext cx="5488251" cy="584775"/>
          </a:xfrm>
          <a:prstGeom prst="rect">
            <a:avLst/>
          </a:prstGeom>
          <a:noFill/>
        </p:spPr>
        <p:txBody>
          <a:bodyPr wrap="square">
            <a:spAutoFit/>
          </a:bodyPr>
          <a:lstStyle/>
          <a:p>
            <a:r>
              <a:rPr lang="sv-SE" sz="3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3200" dirty="0">
                <a:solidFill>
                  <a:srgbClr val="FF0000"/>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V</a:t>
            </a:r>
            <a:r>
              <a:rPr lang="sv-SE" sz="32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ad gäller vid tankning av båt</a:t>
            </a:r>
            <a:endParaRPr lang="sv-SE" sz="3200" dirty="0">
              <a:solidFill>
                <a:srgbClr val="FF0000"/>
              </a:solidFill>
              <a:highlight>
                <a:srgbClr val="FFFF00"/>
              </a:highlight>
            </a:endParaRPr>
          </a:p>
        </p:txBody>
      </p:sp>
      <p:sp>
        <p:nvSpPr>
          <p:cNvPr id="4" name="textruta 3">
            <a:extLst>
              <a:ext uri="{FF2B5EF4-FFF2-40B4-BE49-F238E27FC236}">
                <a16:creationId xmlns:a16="http://schemas.microsoft.com/office/drawing/2014/main" id="{C9015236-EED4-55D3-7AD7-783327B334FD}"/>
              </a:ext>
            </a:extLst>
          </p:cNvPr>
          <p:cNvSpPr txBox="1"/>
          <p:nvPr/>
        </p:nvSpPr>
        <p:spPr>
          <a:xfrm>
            <a:off x="534879" y="804042"/>
            <a:ext cx="6094520" cy="5909310"/>
          </a:xfrm>
          <a:prstGeom prst="rect">
            <a:avLst/>
          </a:prstGeom>
          <a:noFill/>
        </p:spPr>
        <p:txBody>
          <a:bodyPr wrap="square">
            <a:spAutoFit/>
          </a:bodyPr>
          <a:lstStyle/>
          <a:p>
            <a:pPr algn="l" fontAlgn="base"/>
            <a:r>
              <a:rPr lang="sv-SE" sz="1400" b="1" i="0" dirty="0">
                <a:solidFill>
                  <a:srgbClr val="444444"/>
                </a:solidFill>
                <a:effectLst/>
              </a:rPr>
              <a:t>Så tankar du din fritidsbåt säkert</a:t>
            </a:r>
          </a:p>
          <a:p>
            <a:pPr marL="285750" indent="-285750" algn="l" fontAlgn="base">
              <a:buFont typeface="Arial" panose="020B0604020202020204" pitchFamily="34" charset="0"/>
              <a:buChar char="•"/>
            </a:pPr>
            <a:endParaRPr lang="sv-SE" sz="1400" b="0" i="0" dirty="0">
              <a:solidFill>
                <a:srgbClr val="444444"/>
              </a:solidFill>
              <a:effectLst/>
            </a:endParaRPr>
          </a:p>
          <a:p>
            <a:pPr marL="342900" indent="-342900" algn="l" fontAlgn="base">
              <a:buFont typeface="+mj-lt"/>
              <a:buAutoNum type="arabicPeriod"/>
            </a:pPr>
            <a:r>
              <a:rPr lang="sv-SE" sz="1400" b="0" i="0" dirty="0">
                <a:solidFill>
                  <a:srgbClr val="444444"/>
                </a:solidFill>
                <a:effectLst/>
              </a:rPr>
              <a:t>Stäng av alla tänd källor innan tankningen. Släck cigaretter, stäng av värmare, gasol och andra öppna lågor. </a:t>
            </a:r>
            <a:r>
              <a:rPr lang="sv-SE" sz="1400" b="0" i="0" dirty="0">
                <a:solidFill>
                  <a:srgbClr val="FF0000"/>
                </a:solidFill>
                <a:effectLst/>
                <a:highlight>
                  <a:srgbClr val="FFFF00"/>
                </a:highlight>
              </a:rPr>
              <a:t>Slå också av huvudströmbrytaren</a:t>
            </a:r>
            <a:r>
              <a:rPr lang="sv-SE" sz="1400" b="0" i="0" dirty="0">
                <a:solidFill>
                  <a:srgbClr val="444444"/>
                </a:solidFill>
                <a:effectLst/>
              </a:rPr>
              <a:t>, det räcker inte med bara tändningen. Motorrumsfläkten ska vara påslagen för att få bort giftig ånga under hela tankningen.</a:t>
            </a:r>
          </a:p>
          <a:p>
            <a:pPr marL="342900" indent="-342900" algn="l" fontAlgn="base">
              <a:buFont typeface="+mj-lt"/>
              <a:buAutoNum type="arabicPeriod"/>
            </a:pPr>
            <a:endParaRPr lang="sv-SE" sz="1400" b="0" i="0" dirty="0">
              <a:solidFill>
                <a:srgbClr val="444444"/>
              </a:solidFill>
              <a:effectLst/>
            </a:endParaRPr>
          </a:p>
          <a:p>
            <a:pPr marL="342900" indent="-342900" algn="l" fontAlgn="base">
              <a:buFont typeface="+mj-lt"/>
              <a:buAutoNum type="arabicPeriod"/>
            </a:pPr>
            <a:r>
              <a:rPr lang="sv-SE" sz="1400" b="0" i="0" dirty="0">
                <a:solidFill>
                  <a:srgbClr val="444444"/>
                </a:solidFill>
                <a:effectLst/>
              </a:rPr>
              <a:t>Ingen ska finnas ombord på båten när den tankas, för att ni lättare ska kunna söka skydd vid en olycka.</a:t>
            </a:r>
          </a:p>
          <a:p>
            <a:pPr marL="342900" indent="-342900" algn="l" fontAlgn="base">
              <a:buFont typeface="+mj-lt"/>
              <a:buAutoNum type="arabicPeriod"/>
            </a:pPr>
            <a:endParaRPr lang="sv-SE" sz="1400" b="0" i="0" dirty="0">
              <a:solidFill>
                <a:srgbClr val="444444"/>
              </a:solidFill>
              <a:effectLst/>
            </a:endParaRPr>
          </a:p>
          <a:p>
            <a:pPr marL="342900" indent="-342900" algn="l" fontAlgn="base">
              <a:buFont typeface="+mj-lt"/>
              <a:buAutoNum type="arabicPeriod"/>
            </a:pPr>
            <a:r>
              <a:rPr lang="sv-SE" sz="1400" b="0" i="0" dirty="0">
                <a:solidFill>
                  <a:srgbClr val="444444"/>
                </a:solidFill>
                <a:effectLst/>
              </a:rPr>
              <a:t>Kontrollera att det finns en brandsläckare nära till hands.</a:t>
            </a:r>
          </a:p>
          <a:p>
            <a:pPr marL="342900" indent="-342900" algn="l" fontAlgn="base">
              <a:buFont typeface="+mj-lt"/>
              <a:buAutoNum type="arabicPeriod"/>
            </a:pPr>
            <a:endParaRPr lang="sv-SE" sz="1400" b="0" i="0" dirty="0">
              <a:solidFill>
                <a:srgbClr val="444444"/>
              </a:solidFill>
              <a:effectLst/>
            </a:endParaRPr>
          </a:p>
          <a:p>
            <a:pPr marL="342900" indent="-342900" algn="l" fontAlgn="base">
              <a:buFont typeface="+mj-lt"/>
              <a:buAutoNum type="arabicPeriod"/>
            </a:pPr>
            <a:r>
              <a:rPr lang="sv-SE" sz="1400" b="0" i="0" dirty="0">
                <a:solidFill>
                  <a:srgbClr val="444444"/>
                </a:solidFill>
                <a:effectLst/>
              </a:rPr>
              <a:t>Se till att handtagen på bränsleslagen är jordade. Om de inte är det kan du koppla en jordad kabel till båten så att inte statisk elektricitet uppstår, vilket kan skapa en gnista.</a:t>
            </a:r>
          </a:p>
          <a:p>
            <a:pPr marL="342900" indent="-342900" algn="l" fontAlgn="base">
              <a:buFont typeface="+mj-lt"/>
              <a:buAutoNum type="arabicPeriod"/>
            </a:pPr>
            <a:endParaRPr lang="sv-SE" sz="1400" b="0" i="0" dirty="0">
              <a:solidFill>
                <a:srgbClr val="444444"/>
              </a:solidFill>
              <a:effectLst/>
            </a:endParaRPr>
          </a:p>
          <a:p>
            <a:pPr marL="342900" indent="-342900" algn="l" fontAlgn="base">
              <a:buFont typeface="+mj-lt"/>
              <a:buAutoNum type="arabicPeriod"/>
            </a:pPr>
            <a:r>
              <a:rPr lang="sv-SE" sz="1400" b="0" i="0" dirty="0">
                <a:solidFill>
                  <a:srgbClr val="444444"/>
                </a:solidFill>
                <a:effectLst/>
              </a:rPr>
              <a:t>Ibland sitter gamla påfyllningshål kvar utan att vara kopplade till bränslesystemet. Tankar du där fylls båten med drivmedel. Så se till att du fyller på bränslet på rätt ställe.</a:t>
            </a:r>
          </a:p>
          <a:p>
            <a:pPr marL="342900" indent="-342900" algn="l" fontAlgn="base">
              <a:buFont typeface="+mj-lt"/>
              <a:buAutoNum type="arabicPeriod"/>
            </a:pPr>
            <a:endParaRPr lang="sv-SE" sz="1400" b="0" i="0" dirty="0">
              <a:solidFill>
                <a:srgbClr val="444444"/>
              </a:solidFill>
              <a:effectLst/>
            </a:endParaRPr>
          </a:p>
          <a:p>
            <a:pPr marL="342900" indent="-342900" algn="l" fontAlgn="base">
              <a:buFont typeface="+mj-lt"/>
              <a:buAutoNum type="arabicPeriod"/>
            </a:pPr>
            <a:r>
              <a:rPr lang="sv-SE" sz="1400" b="1" i="0" dirty="0">
                <a:effectLst/>
                <a:highlight>
                  <a:srgbClr val="FFFF00"/>
                </a:highlight>
              </a:rPr>
              <a:t>Lösa tankar </a:t>
            </a:r>
            <a:r>
              <a:rPr lang="sv-SE" sz="1400" b="0" i="0" dirty="0">
                <a:solidFill>
                  <a:srgbClr val="FF0000"/>
                </a:solidFill>
                <a:effectLst/>
                <a:highlight>
                  <a:srgbClr val="FFFF00"/>
                </a:highlight>
              </a:rPr>
              <a:t>ska lyftas ur båten innan du tankar. När de fylls smiter gasen ut genom påfyllnings hålet. Står då tanken i båten hamnar gasen nere i skrovet.</a:t>
            </a:r>
          </a:p>
          <a:p>
            <a:pPr marL="342900" indent="-342900" algn="l" fontAlgn="base">
              <a:buFont typeface="+mj-lt"/>
              <a:buAutoNum type="arabicPeriod"/>
            </a:pPr>
            <a:endParaRPr lang="sv-SE" sz="1400" b="0" i="0" dirty="0">
              <a:solidFill>
                <a:srgbClr val="444444"/>
              </a:solidFill>
              <a:effectLst/>
            </a:endParaRPr>
          </a:p>
          <a:p>
            <a:pPr marL="342900" indent="-342900" algn="l" fontAlgn="base">
              <a:buFont typeface="+mj-lt"/>
              <a:buAutoNum type="arabicPeriod"/>
            </a:pPr>
            <a:r>
              <a:rPr lang="sv-SE" sz="1400" b="0" i="0" dirty="0">
                <a:solidFill>
                  <a:srgbClr val="444444"/>
                </a:solidFill>
                <a:effectLst/>
              </a:rPr>
              <a:t>Gå igenom bränslesystem två gånger per år. Kolla så att slangar och kopplingar fungerar och är täta, att det inte finns några läckor och att tanken är hel utan rostskador.</a:t>
            </a:r>
          </a:p>
        </p:txBody>
      </p:sp>
      <p:pic>
        <p:nvPicPr>
          <p:cNvPr id="1026" name="Picture 2" descr="Tanka säkert med rätt kunskap | Sjöräddningssällskapet">
            <a:extLst>
              <a:ext uri="{FF2B5EF4-FFF2-40B4-BE49-F238E27FC236}">
                <a16:creationId xmlns:a16="http://schemas.microsoft.com/office/drawing/2014/main" id="{076DE73C-DAA8-CCCF-75B2-0DE8E011F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5034" y="785424"/>
            <a:ext cx="4636857" cy="2608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anka säkert med rätt kunskap | Sjöräddningssällskapet">
            <a:extLst>
              <a:ext uri="{FF2B5EF4-FFF2-40B4-BE49-F238E27FC236}">
                <a16:creationId xmlns:a16="http://schemas.microsoft.com/office/drawing/2014/main" id="{A389287E-A4B4-1C72-FB2E-4BECEF6D5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5034" y="3890123"/>
            <a:ext cx="4886417" cy="274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675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0A5D54E4-C437-FC0D-3B0C-A22F4411BA2D}"/>
              </a:ext>
            </a:extLst>
          </p:cNvPr>
          <p:cNvSpPr txBox="1"/>
          <p:nvPr/>
        </p:nvSpPr>
        <p:spPr>
          <a:xfrm>
            <a:off x="2621132" y="512231"/>
            <a:ext cx="7508289" cy="584775"/>
          </a:xfrm>
          <a:prstGeom prst="rect">
            <a:avLst/>
          </a:prstGeom>
          <a:noFill/>
        </p:spPr>
        <p:txBody>
          <a:bodyPr wrap="square">
            <a:spAutoFit/>
          </a:bodyPr>
          <a:lstStyle/>
          <a:p>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V</a:t>
            </a:r>
            <a:r>
              <a:rPr lang="sv-SE" sz="3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id tankning av båt med ev, Jeepdunk </a:t>
            </a:r>
            <a:endParaRPr lang="sv-SE" sz="3200" dirty="0">
              <a:highlight>
                <a:srgbClr val="FFFF00"/>
              </a:highlight>
            </a:endParaRPr>
          </a:p>
        </p:txBody>
      </p:sp>
      <p:sp>
        <p:nvSpPr>
          <p:cNvPr id="4" name="textruta 3">
            <a:extLst>
              <a:ext uri="{FF2B5EF4-FFF2-40B4-BE49-F238E27FC236}">
                <a16:creationId xmlns:a16="http://schemas.microsoft.com/office/drawing/2014/main" id="{D1D163F7-746F-B706-A055-A6F9C6B97B53}"/>
              </a:ext>
            </a:extLst>
          </p:cNvPr>
          <p:cNvSpPr txBox="1"/>
          <p:nvPr/>
        </p:nvSpPr>
        <p:spPr>
          <a:xfrm>
            <a:off x="707199" y="1359848"/>
            <a:ext cx="8149603" cy="1754326"/>
          </a:xfrm>
          <a:prstGeom prst="rect">
            <a:avLst/>
          </a:prstGeom>
          <a:noFill/>
        </p:spPr>
        <p:txBody>
          <a:bodyPr wrap="none" rtlCol="0">
            <a:spAutoFit/>
          </a:bodyPr>
          <a:lstStyle/>
          <a:p>
            <a:pPr marL="285750" indent="-285750">
              <a:buFont typeface="Arial" panose="020B0604020202020204" pitchFamily="34" charset="0"/>
              <a:buChar char="•"/>
            </a:pPr>
            <a:r>
              <a:rPr lang="sv-SE" dirty="0"/>
              <a:t>Vid tankning av båt med jeepdunk kan det ibland vara svårt att fylla i tanken </a:t>
            </a:r>
          </a:p>
          <a:p>
            <a:r>
              <a:rPr lang="sv-SE" dirty="0"/>
              <a:t>      utan spill på däck och ev, kanske i sjön.</a:t>
            </a:r>
          </a:p>
          <a:p>
            <a:r>
              <a:rPr lang="sv-SE" dirty="0"/>
              <a:t>      Då kan man använd </a:t>
            </a:r>
            <a:r>
              <a:rPr lang="sv-SE" b="1" dirty="0"/>
              <a:t>jeepdunks hävert</a:t>
            </a:r>
            <a:r>
              <a:rPr lang="sv-SE" dirty="0"/>
              <a:t>, typ dessa. Det brukar ta ca 3-4 minuter att </a:t>
            </a:r>
          </a:p>
          <a:p>
            <a:r>
              <a:rPr lang="sv-SE" dirty="0"/>
              <a:t>      tömma en 20 liters dunk.   </a:t>
            </a:r>
          </a:p>
          <a:p>
            <a:r>
              <a:rPr lang="sv-SE" dirty="0"/>
              <a:t>      Dessa finns att köpa på Exempelvis Biltema och säkerligen marinfirmor. </a:t>
            </a:r>
          </a:p>
          <a:p>
            <a:endParaRPr lang="sv-SE" dirty="0"/>
          </a:p>
        </p:txBody>
      </p:sp>
      <p:pic>
        <p:nvPicPr>
          <p:cNvPr id="5" name="Picture 6" descr="Pump till Jeepdunk">
            <a:extLst>
              <a:ext uri="{FF2B5EF4-FFF2-40B4-BE49-F238E27FC236}">
                <a16:creationId xmlns:a16="http://schemas.microsoft.com/office/drawing/2014/main" id="{778F7E9A-5D32-B036-E137-9BEDFD4AAC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64679" y="2789433"/>
            <a:ext cx="3100526" cy="3100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everStop Pump - mekonomen.se">
            <a:extLst>
              <a:ext uri="{FF2B5EF4-FFF2-40B4-BE49-F238E27FC236}">
                <a16:creationId xmlns:a16="http://schemas.microsoft.com/office/drawing/2014/main" id="{18CAF414-A1D8-7590-3790-0E08CB37C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906" y="3100018"/>
            <a:ext cx="3161110" cy="2173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ctive image">
            <a:extLst>
              <a:ext uri="{FF2B5EF4-FFF2-40B4-BE49-F238E27FC236}">
                <a16:creationId xmlns:a16="http://schemas.microsoft.com/office/drawing/2014/main" id="{A2186772-D1C0-290D-F14E-ED4412922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373" y="3068419"/>
            <a:ext cx="3561533" cy="3565659"/>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descr="En bild som visar vit, design&#10;&#10;Automatiskt genererad beskrivning">
            <a:extLst>
              <a:ext uri="{FF2B5EF4-FFF2-40B4-BE49-F238E27FC236}">
                <a16:creationId xmlns:a16="http://schemas.microsoft.com/office/drawing/2014/main" id="{A8F3ACF5-DDA9-4C0C-EAFB-125587D96B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19586">
            <a:off x="10018409" y="5058427"/>
            <a:ext cx="983065" cy="1040669"/>
          </a:xfrm>
          <a:prstGeom prst="rect">
            <a:avLst/>
          </a:prstGeom>
        </p:spPr>
      </p:pic>
    </p:spTree>
    <p:extLst>
      <p:ext uri="{BB962C8B-B14F-4D97-AF65-F5344CB8AC3E}">
        <p14:creationId xmlns:p14="http://schemas.microsoft.com/office/powerpoint/2010/main" val="4161918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leskop&#10;&#10;Automatiskt genererad beskrivning">
            <a:extLst>
              <a:ext uri="{FF2B5EF4-FFF2-40B4-BE49-F238E27FC236}">
                <a16:creationId xmlns:a16="http://schemas.microsoft.com/office/drawing/2014/main" id="{29466816-CE85-37DA-355A-652FDFDAD41F}"/>
              </a:ext>
            </a:extLst>
          </p:cNvPr>
          <p:cNvPicPr>
            <a:picLocks noChangeAspect="1"/>
          </p:cNvPicPr>
          <p:nvPr/>
        </p:nvPicPr>
        <p:blipFill rotWithShape="1">
          <a:blip r:embed="rId3">
            <a:extLst>
              <a:ext uri="{28A0092B-C50C-407E-A947-70E740481C1C}">
                <a14:useLocalDpi xmlns:a14="http://schemas.microsoft.com/office/drawing/2010/main" val="0"/>
              </a:ext>
            </a:extLst>
          </a:blip>
          <a:srcRect t="24774" r="-2" b="24771"/>
          <a:stretch/>
        </p:blipFill>
        <p:spPr>
          <a:xfrm>
            <a:off x="4883025" y="64018"/>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Bild 1" descr="En bild som visar golv&#10;&#10;Automatiskt genererad beskrivning">
            <a:extLst>
              <a:ext uri="{FF2B5EF4-FFF2-40B4-BE49-F238E27FC236}">
                <a16:creationId xmlns:a16="http://schemas.microsoft.com/office/drawing/2014/main" id="{DA52B7BC-64C7-DFA6-FD0E-29784E4A1D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79" r="-2" b="13072"/>
          <a:stretch/>
        </p:blipFill>
        <p:spPr bwMode="auto">
          <a:xfrm>
            <a:off x="4883025" y="3439220"/>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p:nvSpPr>
          <p:cNvPr id="2" name="Rubrik 1">
            <a:extLst>
              <a:ext uri="{FF2B5EF4-FFF2-40B4-BE49-F238E27FC236}">
                <a16:creationId xmlns:a16="http://schemas.microsoft.com/office/drawing/2014/main" id="{4340CFC4-BA43-53A7-7DF8-6A8865B76B80}"/>
              </a:ext>
            </a:extLst>
          </p:cNvPr>
          <p:cNvSpPr>
            <a:spLocks noGrp="1"/>
          </p:cNvSpPr>
          <p:nvPr>
            <p:ph type="title"/>
          </p:nvPr>
        </p:nvSpPr>
        <p:spPr>
          <a:xfrm>
            <a:off x="448056" y="859536"/>
            <a:ext cx="4832802" cy="1243584"/>
          </a:xfrm>
        </p:spPr>
        <p:txBody>
          <a:bodyPr>
            <a:normAutofit/>
          </a:bodyPr>
          <a:lstStyle/>
          <a:p>
            <a:r>
              <a:rPr lang="sv-SE" sz="3400" dirty="0"/>
              <a:t>El och kablar</a:t>
            </a:r>
          </a:p>
        </p:txBody>
      </p:sp>
      <p:sp>
        <p:nvSpPr>
          <p:cNvPr id="3" name="Platshållare för innehåll 2">
            <a:extLst>
              <a:ext uri="{FF2B5EF4-FFF2-40B4-BE49-F238E27FC236}">
                <a16:creationId xmlns:a16="http://schemas.microsoft.com/office/drawing/2014/main" id="{9A50B508-E928-3983-01D1-612584039170}"/>
              </a:ext>
            </a:extLst>
          </p:cNvPr>
          <p:cNvSpPr>
            <a:spLocks noGrp="1"/>
          </p:cNvSpPr>
          <p:nvPr>
            <p:ph idx="1"/>
          </p:nvPr>
        </p:nvSpPr>
        <p:spPr>
          <a:xfrm>
            <a:off x="448056" y="2512611"/>
            <a:ext cx="5003175" cy="3664351"/>
          </a:xfrm>
        </p:spPr>
        <p:txBody>
          <a:bodyPr>
            <a:normAutofit fontScale="92500" lnSpcReduction="10000"/>
          </a:bodyPr>
          <a:lstStyle/>
          <a:p>
            <a:r>
              <a:rPr lang="sv-SE" sz="1700" b="1" dirty="0"/>
              <a:t>Alltid </a:t>
            </a:r>
          </a:p>
          <a:p>
            <a:pPr lvl="1"/>
            <a:r>
              <a:rPr lang="sv-SE" sz="1700" b="1" dirty="0"/>
              <a:t>Kablar för utomhusbruk</a:t>
            </a:r>
          </a:p>
          <a:p>
            <a:pPr lvl="1"/>
            <a:r>
              <a:rPr lang="sv-SE" sz="1700" b="1" dirty="0"/>
              <a:t>CEE koppling 230V</a:t>
            </a:r>
          </a:p>
          <a:p>
            <a:r>
              <a:rPr lang="sv-SE" sz="1700" b="1" dirty="0"/>
              <a:t>Du är på plats och pysslar</a:t>
            </a:r>
          </a:p>
          <a:p>
            <a:pPr lvl="1"/>
            <a:r>
              <a:rPr lang="sv-SE" sz="1700" b="1" dirty="0"/>
              <a:t>Ingen elmätare nödvändig</a:t>
            </a:r>
          </a:p>
          <a:p>
            <a:pPr lvl="1"/>
            <a:r>
              <a:rPr lang="sv-SE" sz="1700" b="1" kern="100" dirty="0">
                <a:effectLst/>
                <a:latin typeface="Calibri" panose="020F0502020204030204" pitchFamily="34" charset="0"/>
                <a:ea typeface="Calibri" panose="020F0502020204030204" pitchFamily="34" charset="0"/>
                <a:cs typeface="Times New Roman" panose="02020603050405020304" pitchFamily="18" charset="0"/>
              </a:rPr>
              <a:t>3x2,5mm² kabel</a:t>
            </a:r>
          </a:p>
          <a:p>
            <a:r>
              <a:rPr lang="sv-SE" sz="1700" b="1" dirty="0"/>
              <a:t>Du lämnar båten med kabel i</a:t>
            </a:r>
          </a:p>
          <a:p>
            <a:pPr lvl="1"/>
            <a:r>
              <a:rPr lang="sv-SE" sz="1700" b="1" dirty="0"/>
              <a:t>Elavtal</a:t>
            </a:r>
          </a:p>
          <a:p>
            <a:pPr lvl="1"/>
            <a:r>
              <a:rPr lang="sv-SE" sz="1700" b="1" dirty="0"/>
              <a:t>Elmätare, via klubbens försorg</a:t>
            </a:r>
          </a:p>
          <a:p>
            <a:pPr lvl="1"/>
            <a:r>
              <a:rPr lang="sv-SE" sz="1700" b="1" kern="100" dirty="0">
                <a:effectLst/>
                <a:latin typeface="Calibri" panose="020F0502020204030204" pitchFamily="34" charset="0"/>
                <a:ea typeface="Calibri" panose="020F0502020204030204" pitchFamily="34" charset="0"/>
                <a:cs typeface="Times New Roman" panose="02020603050405020304" pitchFamily="18" charset="0"/>
              </a:rPr>
              <a:t>3x2,5mm² kabel</a:t>
            </a:r>
          </a:p>
          <a:p>
            <a:pPr lvl="1"/>
            <a:r>
              <a:rPr lang="sv-SE" sz="3200" b="1" kern="100" dirty="0">
                <a:solidFill>
                  <a:srgbClr val="FF0000"/>
                </a:solidFill>
                <a:cs typeface="Times New Roman" panose="02020603050405020304" pitchFamily="18" charset="0"/>
              </a:rPr>
              <a:t>Aldrig värmefläkt utan tillsyn</a:t>
            </a:r>
            <a:endParaRPr lang="sv-SE" sz="3200" b="1" dirty="0">
              <a:solidFill>
                <a:srgbClr val="FF0000"/>
              </a:solidFill>
            </a:endParaRPr>
          </a:p>
          <a:p>
            <a:endParaRPr lang="sv-SE" sz="1700" b="1" dirty="0"/>
          </a:p>
        </p:txBody>
      </p:sp>
    </p:spTree>
    <p:extLst>
      <p:ext uri="{BB962C8B-B14F-4D97-AF65-F5344CB8AC3E}">
        <p14:creationId xmlns:p14="http://schemas.microsoft.com/office/powerpoint/2010/main" val="2339908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D5079CF3-D7DA-476D-2308-E8FC7B992676}"/>
              </a:ext>
            </a:extLst>
          </p:cNvPr>
          <p:cNvSpPr txBox="1"/>
          <p:nvPr/>
        </p:nvSpPr>
        <p:spPr>
          <a:xfrm>
            <a:off x="4214861" y="187318"/>
            <a:ext cx="6194394"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 El inom hamnen</a:t>
            </a:r>
          </a:p>
        </p:txBody>
      </p:sp>
      <p:pic>
        <p:nvPicPr>
          <p:cNvPr id="4" name="Bild 1" descr="En bild som visar golv&#10;&#10;Automatiskt genererad beskrivning">
            <a:extLst>
              <a:ext uri="{FF2B5EF4-FFF2-40B4-BE49-F238E27FC236}">
                <a16:creationId xmlns:a16="http://schemas.microsoft.com/office/drawing/2014/main" id="{2FEF97F9-9EB4-F546-E3EF-9EE5585EC9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913" y="844736"/>
            <a:ext cx="3086100" cy="1735455"/>
          </a:xfrm>
          <a:prstGeom prst="rect">
            <a:avLst/>
          </a:prstGeom>
          <a:noFill/>
          <a:ln>
            <a:noFill/>
          </a:ln>
        </p:spPr>
      </p:pic>
      <p:sp>
        <p:nvSpPr>
          <p:cNvPr id="6" name="textruta 5">
            <a:extLst>
              <a:ext uri="{FF2B5EF4-FFF2-40B4-BE49-F238E27FC236}">
                <a16:creationId xmlns:a16="http://schemas.microsoft.com/office/drawing/2014/main" id="{A7FEF1BF-01F8-A237-EC5C-4A46140BBD3D}"/>
              </a:ext>
            </a:extLst>
          </p:cNvPr>
          <p:cNvSpPr txBox="1"/>
          <p:nvPr/>
        </p:nvSpPr>
        <p:spPr>
          <a:xfrm>
            <a:off x="588425" y="2725617"/>
            <a:ext cx="4790980" cy="1333635"/>
          </a:xfrm>
          <a:prstGeom prst="rect">
            <a:avLst/>
          </a:prstGeom>
          <a:noFill/>
        </p:spPr>
        <p:txBody>
          <a:bodyPr wrap="square">
            <a:spAutoFit/>
          </a:bodyPr>
          <a:lstStyle/>
          <a:p>
            <a:pPr>
              <a:lnSpc>
                <a:spcPct val="107000"/>
              </a:lnSpc>
              <a:spcAft>
                <a:spcPts val="800"/>
              </a:spcAft>
            </a:pPr>
            <a:r>
              <a:rPr lang="sv-SE" sz="1600" dirty="0">
                <a:solidFill>
                  <a:srgbClr val="000000"/>
                </a:solidFill>
                <a:effectLst/>
                <a:latin typeface="Arial" panose="020B0604020202020204" pitchFamily="34" charset="0"/>
                <a:ea typeface="Calibri" panose="020F0502020204030204" pitchFamily="34" charset="0"/>
              </a:rPr>
              <a:t>Elmätare hyrs ut av klubben mot en avgift av 500:-/säsong, finns att kvittera ut på kanslikvällarna </a:t>
            </a:r>
            <a:r>
              <a:rPr lang="sv-SE" sz="2000" dirty="0">
                <a:solidFill>
                  <a:srgbClr val="000000"/>
                </a:solidFill>
                <a:effectLst/>
                <a:latin typeface="Arial" panose="020B0604020202020204" pitchFamily="34" charset="0"/>
                <a:ea typeface="Calibri" panose="020F0502020204030204" pitchFamily="34" charset="0"/>
              </a:rPr>
              <a:t>👍</a:t>
            </a:r>
          </a:p>
          <a:p>
            <a:pPr>
              <a:lnSpc>
                <a:spcPct val="107000"/>
              </a:lnSpc>
              <a:spcAft>
                <a:spcPts val="800"/>
              </a:spcAft>
            </a:pPr>
            <a:br>
              <a:rPr lang="sv-SE" sz="1600" kern="100" dirty="0">
                <a:solidFill>
                  <a:srgbClr val="FF0000"/>
                </a:solidFill>
                <a:effectLst/>
                <a:latin typeface="Merriweather" panose="00000500000000000000" pitchFamily="2" charset="0"/>
                <a:ea typeface="Calibri" panose="020F0502020204030204" pitchFamily="34" charset="0"/>
                <a:cs typeface="Times New Roman" panose="02020603050405020304" pitchFamily="18" charset="0"/>
              </a:rPr>
            </a:br>
            <a:r>
              <a:rPr lang="sv-SE" u="sng" kern="100" dirty="0">
                <a:solidFill>
                  <a:srgbClr val="FF0000"/>
                </a:solidFill>
                <a:highlight>
                  <a:srgbClr val="FFFF00"/>
                </a:highlight>
                <a:latin typeface="Merriweather" panose="00000500000000000000" pitchFamily="2" charset="0"/>
                <a:ea typeface="Calibri" panose="020F0502020204030204" pitchFamily="34" charset="0"/>
                <a:cs typeface="Times New Roman" panose="02020603050405020304" pitchFamily="18" charset="0"/>
              </a:rPr>
              <a:t>Egen </a:t>
            </a:r>
            <a:r>
              <a:rPr lang="sv-SE" kern="100" dirty="0">
                <a:solidFill>
                  <a:srgbClr val="FF0000"/>
                </a:solidFill>
                <a:highlight>
                  <a:srgbClr val="FFFF00"/>
                </a:highlight>
                <a:latin typeface="Merriweather" panose="00000500000000000000" pitchFamily="2" charset="0"/>
                <a:ea typeface="Calibri" panose="020F0502020204030204" pitchFamily="34" charset="0"/>
                <a:cs typeface="Times New Roman" panose="02020603050405020304" pitchFamily="18" charset="0"/>
              </a:rPr>
              <a:t>elmätare är </a:t>
            </a:r>
            <a:r>
              <a:rPr lang="sv-SE" u="sng" kern="100" dirty="0">
                <a:solidFill>
                  <a:srgbClr val="FF0000"/>
                </a:solidFill>
                <a:highlight>
                  <a:srgbClr val="FFFF00"/>
                </a:highlight>
                <a:latin typeface="Merriweather" panose="00000500000000000000" pitchFamily="2" charset="0"/>
                <a:ea typeface="Calibri" panose="020F0502020204030204" pitchFamily="34" charset="0"/>
                <a:cs typeface="Times New Roman" panose="02020603050405020304" pitchFamily="18" charset="0"/>
              </a:rPr>
              <a:t>inte</a:t>
            </a:r>
            <a:r>
              <a:rPr lang="sv-SE" kern="100" dirty="0">
                <a:solidFill>
                  <a:srgbClr val="FF0000"/>
                </a:solidFill>
                <a:highlight>
                  <a:srgbClr val="FFFF00"/>
                </a:highlight>
                <a:latin typeface="Merriweather" panose="00000500000000000000" pitchFamily="2" charset="0"/>
                <a:ea typeface="Calibri" panose="020F0502020204030204" pitchFamily="34" charset="0"/>
                <a:cs typeface="Times New Roman" panose="02020603050405020304" pitchFamily="18" charset="0"/>
              </a:rPr>
              <a:t> tillåten. </a:t>
            </a:r>
            <a:endParaRPr lang="sv-SE" sz="1800" u="sng" kern="100" dirty="0">
              <a:solidFill>
                <a:srgbClr val="FF0000"/>
              </a:solidFill>
              <a:effectLst/>
              <a:highlight>
                <a:srgbClr val="FFFF00"/>
              </a:highlight>
              <a:latin typeface="Merriweather" panose="00000500000000000000" pitchFamily="2" charset="0"/>
              <a:ea typeface="Calibri" panose="020F0502020204030204" pitchFamily="34" charset="0"/>
              <a:cs typeface="Times New Roman" panose="02020603050405020304" pitchFamily="18" charset="0"/>
            </a:endParaRPr>
          </a:p>
        </p:txBody>
      </p:sp>
      <p:sp>
        <p:nvSpPr>
          <p:cNvPr id="8" name="textruta 7">
            <a:extLst>
              <a:ext uri="{FF2B5EF4-FFF2-40B4-BE49-F238E27FC236}">
                <a16:creationId xmlns:a16="http://schemas.microsoft.com/office/drawing/2014/main" id="{A7B2E6D1-BE41-A1D3-0658-B7BB571E27B5}"/>
              </a:ext>
            </a:extLst>
          </p:cNvPr>
          <p:cNvSpPr txBox="1"/>
          <p:nvPr/>
        </p:nvSpPr>
        <p:spPr>
          <a:xfrm>
            <a:off x="5497496" y="855963"/>
            <a:ext cx="6094520" cy="4539128"/>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sv-SE" sz="1400" kern="100" dirty="0">
                <a:latin typeface="Calibri" panose="020F0502020204030204" pitchFamily="34" charset="0"/>
                <a:ea typeface="Calibri" panose="020F0502020204030204" pitchFamily="34" charset="0"/>
                <a:cs typeface="Times New Roman" panose="02020603050405020304" pitchFamily="18" charset="0"/>
              </a:rPr>
              <a:t>BS Arken </a:t>
            </a: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 har infört system med individuell el mätning för att hantera den kraftigt ökande elförbrukningen. </a:t>
            </a:r>
          </a:p>
          <a:p>
            <a:pPr marL="285750" lvl="0" indent="-285750">
              <a:lnSpc>
                <a:spcPct val="107000"/>
              </a:lnSpc>
              <a:buFont typeface="Arial" panose="020B0604020202020204" pitchFamily="34" charset="0"/>
              <a:buChar char="•"/>
            </a:pP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 BS Arken</a:t>
            </a:r>
            <a:r>
              <a:rPr lang="sv-SE" sz="1400" kern="100" dirty="0">
                <a:latin typeface="Calibri" panose="020F0502020204030204" pitchFamily="34" charset="0"/>
                <a:ea typeface="Calibri" panose="020F0502020204030204" pitchFamily="34" charset="0"/>
                <a:cs typeface="Times New Roman" panose="02020603050405020304" pitchFamily="18" charset="0"/>
              </a:rPr>
              <a:t> har mätare att hyra på kansliet.</a:t>
            </a: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 Genom kontroll av elförbrukningen går det att minska förbrukningen, och resultatet blir en bonus för både klimat och miljö</a:t>
            </a:r>
          </a:p>
          <a:p>
            <a:pPr marL="285750" lvl="0" indent="-285750">
              <a:lnSpc>
                <a:spcPct val="107000"/>
              </a:lnSpc>
              <a:spcAft>
                <a:spcPts val="800"/>
              </a:spcAft>
              <a:buFont typeface="Arial" panose="020B0604020202020204" pitchFamily="34" charset="0"/>
              <a:buChar char="•"/>
            </a:pPr>
            <a:r>
              <a:rPr lang="sv-SE" sz="1400" kern="100" dirty="0">
                <a:latin typeface="Calibri" panose="020F0502020204030204" pitchFamily="34" charset="0"/>
                <a:ea typeface="Calibri" panose="020F0502020204030204" pitchFamily="34" charset="0"/>
                <a:cs typeface="Times New Roman" panose="02020603050405020304" pitchFamily="18" charset="0"/>
              </a:rPr>
              <a:t>Vid arbete i båten där el är nödvändigt får man som förut koppla in sig i eluttagen och utföra de jobb man vill, men kabeln skall avlägsnas efter utfört arbete, varje gång. </a:t>
            </a:r>
            <a:r>
              <a:rPr lang="sv-SE" sz="1400" b="1" u="sng"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Sladden får inte sitta i utan ett signerat elavtal om medlem inte är i båten </a:t>
            </a:r>
          </a:p>
          <a:p>
            <a:pPr marL="342900" lvl="0" indent="-342900">
              <a:lnSpc>
                <a:spcPct val="107000"/>
              </a:lnSpc>
              <a:spcAft>
                <a:spcPts val="800"/>
              </a:spcAft>
              <a:buFont typeface="Symbol" panose="05050102010706020507" pitchFamily="18" charset="2"/>
              <a:buChar char=""/>
            </a:pP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Om sladden sitter kvar i eluttaget utan avtal kommer vakter och eller funktionärer att avlägsna den.  </a:t>
            </a:r>
            <a:r>
              <a:rPr lang="sv-SE" sz="1400" b="1" kern="100" dirty="0">
                <a:effectLst/>
                <a:latin typeface="Calibri" panose="020F0502020204030204" pitchFamily="34" charset="0"/>
                <a:ea typeface="Calibri" panose="020F0502020204030204" pitchFamily="34" charset="0"/>
                <a:cs typeface="Times New Roman" panose="02020603050405020304" pitchFamily="18" charset="0"/>
              </a:rPr>
              <a:t>Endast  elkablar  (</a:t>
            </a:r>
            <a:r>
              <a:rPr lang="sv-SE" sz="1400" b="1" i="0" dirty="0">
                <a:effectLst/>
                <a:latin typeface="myriad-pro"/>
              </a:rPr>
              <a:t>RDOE)</a:t>
            </a:r>
            <a:r>
              <a:rPr lang="sv-SE" sz="1400" b="1" kern="100" dirty="0">
                <a:effectLst/>
                <a:latin typeface="Calibri" panose="020F0502020204030204" pitchFamily="34" charset="0"/>
                <a:ea typeface="Calibri" panose="020F0502020204030204" pitchFamily="34" charset="0"/>
                <a:cs typeface="Times New Roman" panose="02020603050405020304" pitchFamily="18" charset="0"/>
              </a:rPr>
              <a:t> H07RN-F  3x2,5mm² eller H07BQ-F   PUR F  3x2,5mm²  är tillåtna.</a:t>
            </a:r>
          </a:p>
          <a:p>
            <a:pPr marL="342900" lvl="0" indent="-342900">
              <a:lnSpc>
                <a:spcPct val="107000"/>
              </a:lnSpc>
              <a:spcAft>
                <a:spcPts val="800"/>
              </a:spcAft>
              <a:buFont typeface="Symbol" panose="05050102010706020507" pitchFamily="18" charset="2"/>
              <a:buChar char=""/>
            </a:pPr>
            <a:r>
              <a:rPr lang="sv-SE"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Sladd får endast sitta i om länspump är inkopplad och det finns risk för att båten sjunker med risk för eventuellt olje/bränsle utsläpp. </a:t>
            </a:r>
            <a:r>
              <a:rPr lang="sv-SE" sz="1400" b="1" u="sng" kern="100" dirty="0">
                <a:latin typeface="Calibri" panose="020F0502020204030204" pitchFamily="34" charset="0"/>
                <a:ea typeface="Calibri" panose="020F0502020204030204" pitchFamily="34" charset="0"/>
                <a:cs typeface="Times New Roman" panose="02020603050405020304" pitchFamily="18" charset="0"/>
              </a:rPr>
              <a:t>Elavtal måste </a:t>
            </a:r>
            <a:r>
              <a:rPr lang="sv-SE" sz="1400" b="1" u="sng"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då vara tecknat.</a:t>
            </a:r>
            <a:r>
              <a:rPr lang="sv-SE"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”Elmätare” </a:t>
            </a:r>
            <a:r>
              <a:rPr lang="sv-SE" sz="1400" b="1" kern="100" dirty="0">
                <a:latin typeface="Calibri" panose="020F0502020204030204" pitchFamily="34" charset="0"/>
                <a:ea typeface="Calibri" panose="020F0502020204030204" pitchFamily="34" charset="0"/>
                <a:cs typeface="Times New Roman" panose="02020603050405020304" pitchFamily="18" charset="0"/>
              </a:rPr>
              <a:t>krävs</a:t>
            </a:r>
            <a:r>
              <a:rPr lang="sv-SE" sz="1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om Värmande el fläkt används. </a:t>
            </a:r>
          </a:p>
          <a:p>
            <a:pPr marL="342900" lvl="0" indent="-342900">
              <a:lnSpc>
                <a:spcPct val="107000"/>
              </a:lnSpc>
              <a:spcAft>
                <a:spcPts val="800"/>
              </a:spcAft>
              <a:buFont typeface="Symbol" panose="05050102010706020507" pitchFamily="18" charset="2"/>
              <a:buChar char=""/>
            </a:pPr>
            <a:r>
              <a:rPr lang="sv-SE" sz="1400" b="1" kern="100" dirty="0">
                <a:effectLst/>
                <a:latin typeface="Calibri" panose="020F0502020204030204" pitchFamily="34" charset="0"/>
                <a:ea typeface="Calibri" panose="020F0502020204030204" pitchFamily="34" charset="0"/>
                <a:cs typeface="Times New Roman" panose="02020603050405020304" pitchFamily="18" charset="0"/>
              </a:rPr>
              <a:t>Se Hamn</a:t>
            </a:r>
            <a:r>
              <a:rPr lang="sv-SE" sz="1400" b="1" kern="100" dirty="0">
                <a:latin typeface="Calibri" panose="020F0502020204030204" pitchFamily="34" charset="0"/>
                <a:ea typeface="Calibri" panose="020F0502020204030204" pitchFamily="34" charset="0"/>
                <a:cs typeface="Times New Roman" panose="02020603050405020304" pitchFamily="18" charset="0"/>
              </a:rPr>
              <a:t>-</a:t>
            </a:r>
            <a:r>
              <a:rPr lang="sv-SE" sz="1400" b="1" kern="100" dirty="0">
                <a:effectLst/>
                <a:latin typeface="Calibri" panose="020F0502020204030204" pitchFamily="34" charset="0"/>
                <a:ea typeface="Calibri" panose="020F0502020204030204" pitchFamily="34" charset="0"/>
                <a:cs typeface="Times New Roman" panose="02020603050405020304" pitchFamily="18" charset="0"/>
              </a:rPr>
              <a:t>och-Varvsföreskrifter  </a:t>
            </a:r>
            <a:r>
              <a:rPr lang="sv-SE" sz="1400" b="1" i="1" kern="100" dirty="0">
                <a:effectLst/>
                <a:latin typeface="Calibri" panose="020F0502020204030204" pitchFamily="34" charset="0"/>
                <a:ea typeface="Calibri" panose="020F0502020204030204" pitchFamily="34" charset="0"/>
                <a:cs typeface="Times New Roman" panose="02020603050405020304" pitchFamily="18" charset="0"/>
              </a:rPr>
              <a:t>EL 1.3.4   </a:t>
            </a:r>
            <a:r>
              <a:rPr lang="sv-SE" sz="1400" b="1" kern="100" dirty="0">
                <a:effectLst/>
                <a:latin typeface="Calibri" panose="020F0502020204030204" pitchFamily="34" charset="0"/>
                <a:ea typeface="Calibri" panose="020F0502020204030204" pitchFamily="34" charset="0"/>
                <a:cs typeface="Times New Roman" panose="02020603050405020304" pitchFamily="18" charset="0"/>
              </a:rPr>
              <a:t>På Hemsidan under BS Arken –Interna regelverk / </a:t>
            </a:r>
            <a:r>
              <a:rPr lang="sv-SE" sz="1400" b="1" dirty="0"/>
              <a:t>Hamn- och varvsföreskrifter</a:t>
            </a:r>
            <a:r>
              <a:rPr lang="sv-SE" sz="1400" b="1"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xtruta 1">
            <a:extLst>
              <a:ext uri="{FF2B5EF4-FFF2-40B4-BE49-F238E27FC236}">
                <a16:creationId xmlns:a16="http://schemas.microsoft.com/office/drawing/2014/main" id="{0EB47EF5-F669-6200-C340-1CED4F1E7ADD}"/>
              </a:ext>
            </a:extLst>
          </p:cNvPr>
          <p:cNvSpPr txBox="1"/>
          <p:nvPr/>
        </p:nvSpPr>
        <p:spPr>
          <a:xfrm>
            <a:off x="594561" y="4170273"/>
            <a:ext cx="4364400" cy="646331"/>
          </a:xfrm>
          <a:prstGeom prst="rect">
            <a:avLst/>
          </a:prstGeom>
          <a:noFill/>
        </p:spPr>
        <p:txBody>
          <a:bodyPr wrap="none" rtlCol="0">
            <a:spAutoFit/>
          </a:bodyPr>
          <a:lstStyle/>
          <a:p>
            <a:r>
              <a:rPr lang="sv-SE" b="1" dirty="0"/>
              <a:t>Elavtal erhålls efter elsystemsgenomgång. </a:t>
            </a:r>
          </a:p>
          <a:p>
            <a:r>
              <a:rPr lang="sv-SE" b="1" dirty="0"/>
              <a:t>Tecknas av elavtalsansvarig</a:t>
            </a:r>
          </a:p>
        </p:txBody>
      </p:sp>
      <p:sp>
        <p:nvSpPr>
          <p:cNvPr id="7" name="textruta 6">
            <a:extLst>
              <a:ext uri="{FF2B5EF4-FFF2-40B4-BE49-F238E27FC236}">
                <a16:creationId xmlns:a16="http://schemas.microsoft.com/office/drawing/2014/main" id="{9EDE0667-2D93-639B-38D2-0DFB4367E1FB}"/>
              </a:ext>
            </a:extLst>
          </p:cNvPr>
          <p:cNvSpPr txBox="1"/>
          <p:nvPr/>
        </p:nvSpPr>
        <p:spPr>
          <a:xfrm>
            <a:off x="588425" y="4955210"/>
            <a:ext cx="6094428" cy="1569660"/>
          </a:xfrm>
          <a:prstGeom prst="rect">
            <a:avLst/>
          </a:prstGeom>
          <a:noFill/>
        </p:spPr>
        <p:txBody>
          <a:bodyPr wrap="square">
            <a:spAutoFit/>
          </a:bodyPr>
          <a:lstStyle/>
          <a:p>
            <a:r>
              <a:rPr lang="sv-SE" sz="1600" b="1" dirty="0">
                <a:effectLst/>
                <a:latin typeface="Arial" panose="020B0604020202020204" pitchFamily="34" charset="0"/>
                <a:ea typeface="Calibri" panose="020F0502020204030204" pitchFamily="34" charset="0"/>
              </a:rPr>
              <a:t>Kontakta vice hamnkapten </a:t>
            </a:r>
          </a:p>
          <a:p>
            <a:r>
              <a:rPr lang="sv-SE" sz="1600" b="1" dirty="0">
                <a:effectLst/>
                <a:latin typeface="Arial" panose="020B0604020202020204" pitchFamily="34" charset="0"/>
                <a:ea typeface="Calibri" panose="020F0502020204030204" pitchFamily="34" charset="0"/>
              </a:rPr>
              <a:t>för bokning av besiktning och avtalsskrivning.</a:t>
            </a:r>
            <a:endParaRPr lang="sv-SE" sz="1600" b="1" dirty="0">
              <a:effectLst/>
              <a:latin typeface="Calibri" panose="020F0502020204030204" pitchFamily="34" charset="0"/>
              <a:ea typeface="Calibri" panose="020F0502020204030204" pitchFamily="34" charset="0"/>
            </a:endParaRPr>
          </a:p>
          <a:p>
            <a:r>
              <a:rPr lang="sv-SE" sz="1600" b="1" dirty="0">
                <a:effectLst/>
                <a:latin typeface="Arial" panose="020B0604020202020204" pitchFamily="34" charset="0"/>
                <a:ea typeface="Calibri" panose="020F0502020204030204" pitchFamily="34" charset="0"/>
              </a:rPr>
              <a:t> </a:t>
            </a:r>
            <a:endParaRPr lang="sv-SE" sz="1600" b="1" dirty="0">
              <a:effectLst/>
              <a:latin typeface="Calibri" panose="020F0502020204030204" pitchFamily="34" charset="0"/>
              <a:ea typeface="Calibri" panose="020F0502020204030204" pitchFamily="34" charset="0"/>
            </a:endParaRPr>
          </a:p>
          <a:p>
            <a:r>
              <a:rPr lang="sv-SE" sz="1600" b="1" dirty="0">
                <a:effectLst/>
                <a:latin typeface="Arial" panose="020B0604020202020204" pitchFamily="34" charset="0"/>
                <a:ea typeface="Calibri" panose="020F0502020204030204" pitchFamily="34" charset="0"/>
              </a:rPr>
              <a:t>Michael Andersson</a:t>
            </a:r>
            <a:endParaRPr lang="sv-SE" sz="1600" b="1" dirty="0">
              <a:effectLst/>
              <a:latin typeface="Calibri" panose="020F0502020204030204" pitchFamily="34" charset="0"/>
              <a:ea typeface="Calibri" panose="020F0502020204030204" pitchFamily="34" charset="0"/>
            </a:endParaRPr>
          </a:p>
          <a:p>
            <a:r>
              <a:rPr lang="sv-SE" sz="1600" b="1" dirty="0">
                <a:effectLst/>
                <a:latin typeface="Arial" panose="020B0604020202020204" pitchFamily="34" charset="0"/>
                <a:ea typeface="Calibri" panose="020F0502020204030204" pitchFamily="34" charset="0"/>
              </a:rPr>
              <a:t>Vice Hamnkapten</a:t>
            </a:r>
            <a:endParaRPr lang="sv-SE" sz="1600" b="1" dirty="0">
              <a:effectLst/>
              <a:latin typeface="Calibri" panose="020F0502020204030204" pitchFamily="34" charset="0"/>
              <a:ea typeface="Calibri" panose="020F0502020204030204" pitchFamily="34" charset="0"/>
            </a:endParaRPr>
          </a:p>
          <a:p>
            <a:r>
              <a:rPr lang="sv-SE" sz="1600" b="1" dirty="0">
                <a:effectLst/>
                <a:latin typeface="Calibri" panose="020F0502020204030204" pitchFamily="34" charset="0"/>
                <a:ea typeface="Calibri" panose="020F0502020204030204" pitchFamily="34" charset="0"/>
              </a:rPr>
              <a:t>070-791 29 28</a:t>
            </a:r>
            <a:endParaRPr lang="sv-SE" sz="1600" b="1" dirty="0"/>
          </a:p>
        </p:txBody>
      </p:sp>
      <p:sp>
        <p:nvSpPr>
          <p:cNvPr id="10" name="textruta 9">
            <a:extLst>
              <a:ext uri="{FF2B5EF4-FFF2-40B4-BE49-F238E27FC236}">
                <a16:creationId xmlns:a16="http://schemas.microsoft.com/office/drawing/2014/main" id="{4EDB8361-BC82-4FA1-5690-EACF33DEF9B9}"/>
              </a:ext>
            </a:extLst>
          </p:cNvPr>
          <p:cNvSpPr txBox="1"/>
          <p:nvPr/>
        </p:nvSpPr>
        <p:spPr>
          <a:xfrm>
            <a:off x="4100659" y="5957133"/>
            <a:ext cx="8493551" cy="646331"/>
          </a:xfrm>
          <a:prstGeom prst="rect">
            <a:avLst/>
          </a:prstGeom>
          <a:noFill/>
        </p:spPr>
        <p:txBody>
          <a:bodyPr wrap="square">
            <a:spAutoFit/>
          </a:bodyPr>
          <a:lstStyle/>
          <a:p>
            <a:r>
              <a:rPr lang="sv-SE" sz="1800" b="1" u="sng" dirty="0">
                <a:solidFill>
                  <a:srgbClr val="FF0000"/>
                </a:solidFill>
                <a:effectLst/>
                <a:latin typeface="Arial" panose="020B0604020202020204" pitchFamily="34" charset="0"/>
                <a:ea typeface="Calibri" panose="020F0502020204030204" pitchFamily="34" charset="0"/>
              </a:rPr>
              <a:t>El-fläkt får </a:t>
            </a:r>
            <a:r>
              <a:rPr lang="sv-SE" sz="1800" b="1" i="1" u="sng" dirty="0">
                <a:solidFill>
                  <a:srgbClr val="FF0000"/>
                </a:solidFill>
                <a:effectLst/>
                <a:latin typeface="Arial" panose="020B0604020202020204" pitchFamily="34" charset="0"/>
                <a:ea typeface="Calibri" panose="020F0502020204030204" pitchFamily="34" charset="0"/>
              </a:rPr>
              <a:t>under inga omständigheter </a:t>
            </a:r>
            <a:r>
              <a:rPr lang="sv-SE" sz="1800" b="1" u="sng" dirty="0">
                <a:solidFill>
                  <a:srgbClr val="FF0000"/>
                </a:solidFill>
                <a:effectLst/>
                <a:latin typeface="Arial" panose="020B0604020202020204" pitchFamily="34" charset="0"/>
                <a:ea typeface="Calibri" panose="020F0502020204030204" pitchFamily="34" charset="0"/>
              </a:rPr>
              <a:t>vara inkopplad om man inte är i båten</a:t>
            </a:r>
            <a:r>
              <a:rPr lang="sv-SE" sz="1800" b="1" dirty="0">
                <a:solidFill>
                  <a:srgbClr val="FF0000"/>
                </a:solidFill>
                <a:effectLst/>
                <a:latin typeface="Arial" panose="020B0604020202020204" pitchFamily="34" charset="0"/>
                <a:ea typeface="Calibri" panose="020F0502020204030204" pitchFamily="34" charset="0"/>
              </a:rPr>
              <a:t>! </a:t>
            </a:r>
            <a:endParaRPr lang="sv-SE" sz="1800" b="1" dirty="0">
              <a:solidFill>
                <a:srgbClr val="FF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66801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156D1A-1C5F-DA80-0674-941318B78C86}"/>
              </a:ext>
            </a:extLst>
          </p:cNvPr>
          <p:cNvSpPr>
            <a:spLocks noGrp="1"/>
          </p:cNvSpPr>
          <p:nvPr>
            <p:ph type="title"/>
          </p:nvPr>
        </p:nvSpPr>
        <p:spPr/>
        <p:txBody>
          <a:bodyPr/>
          <a:lstStyle/>
          <a:p>
            <a:r>
              <a:rPr lang="sv-SE" dirty="0"/>
              <a:t>Miljöföreskrifter BS Arken</a:t>
            </a:r>
          </a:p>
        </p:txBody>
      </p:sp>
      <p:sp>
        <p:nvSpPr>
          <p:cNvPr id="3" name="Platshållare för innehåll 2">
            <a:extLst>
              <a:ext uri="{FF2B5EF4-FFF2-40B4-BE49-F238E27FC236}">
                <a16:creationId xmlns:a16="http://schemas.microsoft.com/office/drawing/2014/main" id="{B32A94B0-300E-1395-C49F-E840D0B06467}"/>
              </a:ext>
            </a:extLst>
          </p:cNvPr>
          <p:cNvSpPr>
            <a:spLocks noGrp="1"/>
          </p:cNvSpPr>
          <p:nvPr>
            <p:ph idx="1"/>
          </p:nvPr>
        </p:nvSpPr>
        <p:spPr/>
        <p:txBody>
          <a:bodyPr>
            <a:normAutofit fontScale="77500" lnSpcReduction="20000"/>
          </a:bodyPr>
          <a:lstStyle/>
          <a:p>
            <a:pPr marL="0" lvl="0" indent="0">
              <a:buNone/>
            </a:pPr>
            <a:endParaRPr lang="sv-SE" sz="3500" dirty="0">
              <a:effectLst/>
              <a:latin typeface="TimesNewRomanPSMT"/>
              <a:ea typeface="Times New Roman" panose="02020603050405020304" pitchFamily="18" charset="0"/>
            </a:endParaRPr>
          </a:p>
          <a:p>
            <a:pPr marL="342900" lvl="0" indent="-342900">
              <a:buFont typeface="Symbol" pitchFamily="2" charset="2"/>
              <a:buChar char=""/>
            </a:pPr>
            <a:r>
              <a:rPr lang="sv-SE" sz="3500" dirty="0">
                <a:effectLst/>
                <a:latin typeface="TimesNewRomanPSMT"/>
                <a:ea typeface="Times New Roman" panose="02020603050405020304" pitchFamily="18" charset="0"/>
              </a:rPr>
              <a:t>Miljöföreskrifter</a:t>
            </a:r>
            <a:endParaRPr lang="sv-SE" sz="35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pPr>
            <a:r>
              <a:rPr lang="sv-SE" sz="3500" dirty="0">
                <a:effectLst/>
                <a:latin typeface="TimesNewRomanPSMT"/>
                <a:ea typeface="Times New Roman" panose="02020603050405020304" pitchFamily="18" charset="0"/>
              </a:rPr>
              <a:t>Handlingsregler</a:t>
            </a:r>
            <a:endParaRPr lang="sv-SE" sz="35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pPr>
            <a:r>
              <a:rPr lang="sv-SE" sz="3500" dirty="0">
                <a:effectLst/>
                <a:latin typeface="TimesNewRomanPSMT"/>
                <a:ea typeface="Times New Roman" panose="02020603050405020304" pitchFamily="18" charset="0"/>
              </a:rPr>
              <a:t>Handlingsplan</a:t>
            </a:r>
            <a:endParaRPr lang="sv-SE" sz="35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pPr>
            <a:r>
              <a:rPr lang="sv-SE" sz="3500" dirty="0">
                <a:effectLst/>
                <a:latin typeface="TimesNewRomanPSMT"/>
                <a:ea typeface="Times New Roman" panose="02020603050405020304" pitchFamily="18" charset="0"/>
              </a:rPr>
              <a:t>Miljöregler</a:t>
            </a:r>
            <a:endParaRPr lang="sv-SE" sz="35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pPr>
            <a:r>
              <a:rPr lang="sv-SE" sz="3500" dirty="0">
                <a:effectLst/>
                <a:latin typeface="TimesNewRomanPSMT"/>
                <a:ea typeface="Times New Roman" panose="02020603050405020304" pitchFamily="18" charset="0"/>
              </a:rPr>
              <a:t>Avfallshanteringsplan</a:t>
            </a:r>
            <a:endParaRPr lang="sv-SE" sz="35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pPr>
            <a:r>
              <a:rPr lang="sv-SE" sz="3500" dirty="0">
                <a:effectLst/>
                <a:latin typeface="TimesNewRomanPSMT"/>
                <a:ea typeface="Times New Roman" panose="02020603050405020304" pitchFamily="18" charset="0"/>
              </a:rPr>
              <a:t>Kemikalieförteckning</a:t>
            </a:r>
            <a:endParaRPr lang="sv-SE" sz="35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pPr>
            <a:r>
              <a:rPr lang="sv-SE" sz="3500" dirty="0">
                <a:effectLst/>
                <a:latin typeface="TimesNewRomanPSMT"/>
                <a:ea typeface="Times New Roman" panose="02020603050405020304" pitchFamily="18" charset="0"/>
              </a:rPr>
              <a:t>Miljöinspektionsplan</a:t>
            </a:r>
            <a:endParaRPr lang="sv-SE" sz="35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pPr>
            <a:r>
              <a:rPr lang="sv-SE" sz="3500" dirty="0">
                <a:effectLst/>
                <a:latin typeface="TimesNewRomanPSMT"/>
                <a:ea typeface="Times New Roman" panose="02020603050405020304" pitchFamily="18" charset="0"/>
              </a:rPr>
              <a:t>Handlingsplan vid miljöolycka</a:t>
            </a:r>
            <a:endParaRPr lang="sv-SE" sz="35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pPr>
            <a:r>
              <a:rPr lang="sv-SE" sz="3500" dirty="0">
                <a:effectLst/>
                <a:latin typeface="TimesNewRomanPSMT"/>
                <a:ea typeface="Times New Roman" panose="02020603050405020304" pitchFamily="18" charset="0"/>
              </a:rPr>
              <a:t>Aktuella telefonnummer och platser</a:t>
            </a:r>
            <a:endParaRPr lang="sv-SE" sz="3500" dirty="0">
              <a:effectLst/>
              <a:latin typeface="Times New Roman" panose="02020603050405020304" pitchFamily="18" charset="0"/>
              <a:ea typeface="Times New Roman" panose="02020603050405020304" pitchFamily="18" charset="0"/>
            </a:endParaRPr>
          </a:p>
          <a:p>
            <a:endParaRPr lang="sv-SE" dirty="0"/>
          </a:p>
        </p:txBody>
      </p:sp>
    </p:spTree>
    <p:extLst>
      <p:ext uri="{BB962C8B-B14F-4D97-AF65-F5344CB8AC3E}">
        <p14:creationId xmlns:p14="http://schemas.microsoft.com/office/powerpoint/2010/main" val="1284196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54DC4C3A-FC8D-7DEE-378E-2877FAF7844B}"/>
              </a:ext>
            </a:extLst>
          </p:cNvPr>
          <p:cNvSpPr txBox="1"/>
          <p:nvPr/>
        </p:nvSpPr>
        <p:spPr>
          <a:xfrm>
            <a:off x="7382667" y="3956079"/>
            <a:ext cx="4170286" cy="2494081"/>
          </a:xfrm>
          <a:prstGeom prst="rect">
            <a:avLst/>
          </a:prstGeom>
          <a:noFill/>
        </p:spPr>
        <p:txBody>
          <a:bodyPr wrap="square">
            <a:spAutoFit/>
          </a:bodyPr>
          <a:lstStyle/>
          <a:p>
            <a:pPr marL="180340">
              <a:lnSpc>
                <a:spcPct val="107000"/>
              </a:lnSpc>
              <a:spcAft>
                <a:spcPts val="800"/>
              </a:spcAft>
            </a:pP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Personer med el kunskap inom klubben</a:t>
            </a:r>
            <a:endParaRPr lang="sv-SE"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v-SE" sz="1600" kern="100" dirty="0">
                <a:latin typeface="Calibri" panose="020F0502020204030204" pitchFamily="34" charset="0"/>
                <a:ea typeface="Calibri" panose="020F0502020204030204" pitchFamily="34" charset="0"/>
                <a:cs typeface="Times New Roman" panose="02020603050405020304" pitchFamily="18" charset="0"/>
              </a:rPr>
              <a:t>Thomas Schollin                   Elingenjör</a:t>
            </a:r>
          </a:p>
          <a:p>
            <a:pPr marL="342900" lvl="0" indent="-342900">
              <a:lnSpc>
                <a:spcPct val="107000"/>
              </a:lnSpc>
              <a:buFont typeface="Symbol" panose="05050102010706020507" pitchFamily="18" charset="2"/>
              <a:buChar char=""/>
            </a:pPr>
            <a:r>
              <a:rPr lang="sv-SE" sz="1600" kern="100" dirty="0">
                <a:latin typeface="Calibri" panose="020F0502020204030204" pitchFamily="34" charset="0"/>
                <a:ea typeface="Calibri" panose="020F0502020204030204" pitchFamily="34" charset="0"/>
                <a:cs typeface="Times New Roman" panose="02020603050405020304" pitchFamily="18" charset="0"/>
              </a:rPr>
              <a:t>Medlem Kjell Olsson           Elektriker </a:t>
            </a:r>
            <a:endParaRPr lang="sv-SE"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sv-SE" sz="1600" kern="100" dirty="0">
                <a:latin typeface="Calibri" panose="020F0502020204030204" pitchFamily="34" charset="0"/>
                <a:ea typeface="Calibri" panose="020F0502020204030204" pitchFamily="34" charset="0"/>
                <a:cs typeface="Times New Roman" panose="02020603050405020304" pitchFamily="18" charset="0"/>
              </a:rPr>
              <a:t>Medlem Kjell Olsson           Elektriker </a:t>
            </a:r>
          </a:p>
          <a:p>
            <a:pPr marL="342900" lvl="0" indent="-342900">
              <a:lnSpc>
                <a:spcPct val="107000"/>
              </a:lnSpc>
              <a:spcAft>
                <a:spcPts val="800"/>
              </a:spcAft>
              <a:buFont typeface="Symbol" panose="05050102010706020507" pitchFamily="18" charset="2"/>
              <a:buChar char=""/>
            </a:pPr>
            <a:r>
              <a:rPr lang="sv-SE" sz="1600" kern="100" dirty="0">
                <a:effectLst/>
                <a:latin typeface="Calibri" panose="020F0502020204030204" pitchFamily="34" charset="0"/>
                <a:ea typeface="Calibri" panose="020F0502020204030204" pitchFamily="34" charset="0"/>
                <a:cs typeface="Times New Roman" panose="02020603050405020304" pitchFamily="18" charset="0"/>
              </a:rPr>
              <a:t>Medlem Kjell Johansson</a:t>
            </a:r>
            <a:r>
              <a:rPr lang="sv-SE" sz="1600" kern="100" dirty="0">
                <a:latin typeface="Calibri" panose="020F0502020204030204" pitchFamily="34" charset="0"/>
                <a:ea typeface="Calibri" panose="020F0502020204030204" pitchFamily="34" charset="0"/>
                <a:cs typeface="Times New Roman" panose="02020603050405020304" pitchFamily="18" charset="0"/>
              </a:rPr>
              <a:t>    Elektriker </a:t>
            </a:r>
          </a:p>
          <a:p>
            <a:pPr marL="342900" lvl="0" indent="-342900">
              <a:lnSpc>
                <a:spcPct val="107000"/>
              </a:lnSpc>
              <a:spcAft>
                <a:spcPts val="800"/>
              </a:spcAft>
              <a:buFont typeface="Symbol" panose="05050102010706020507" pitchFamily="18" charset="2"/>
              <a:buChar char=""/>
            </a:pPr>
            <a:r>
              <a:rPr lang="sv-SE" sz="1600" b="1" i="1" kern="100" dirty="0">
                <a:effectLst/>
                <a:latin typeface="Calibri" panose="020F0502020204030204" pitchFamily="34" charset="0"/>
                <a:ea typeface="Calibri" panose="020F0502020204030204" pitchFamily="34" charset="0"/>
                <a:cs typeface="Times New Roman" panose="02020603050405020304" pitchFamily="18" charset="0"/>
              </a:rPr>
              <a:t>El</a:t>
            </a:r>
            <a:r>
              <a:rPr lang="sv-SE" sz="1600" i="1" kern="100" dirty="0">
                <a:effectLst/>
                <a:latin typeface="Calibri" panose="020F0502020204030204" pitchFamily="34" charset="0"/>
                <a:ea typeface="Calibri" panose="020F0502020204030204" pitchFamily="34" charset="0"/>
                <a:cs typeface="Times New Roman" panose="02020603050405020304" pitchFamily="18" charset="0"/>
              </a:rPr>
              <a:t>sa</a:t>
            </a:r>
            <a:r>
              <a:rPr lang="sv-SE" sz="1600" i="1" kern="100" dirty="0">
                <a:latin typeface="Calibri" panose="020F0502020204030204" pitchFamily="34" charset="0"/>
                <a:ea typeface="Calibri" panose="020F0502020204030204" pitchFamily="34" charset="0"/>
                <a:cs typeface="Times New Roman" panose="02020603050405020304" pitchFamily="18" charset="0"/>
              </a:rPr>
              <a:t> </a:t>
            </a:r>
            <a:r>
              <a:rPr lang="sv-SE" sz="1600" b="1" i="1" kern="100" dirty="0">
                <a:latin typeface="Calibri" panose="020F0502020204030204" pitchFamily="34" charset="0"/>
                <a:ea typeface="Calibri" panose="020F0502020204030204" pitchFamily="34" charset="0"/>
                <a:cs typeface="Times New Roman" panose="02020603050405020304" pitchFamily="18" charset="0"/>
              </a:rPr>
              <a:t>Ström</a:t>
            </a:r>
            <a:r>
              <a:rPr lang="sv-SE" sz="1600" i="1" kern="100" dirty="0">
                <a:latin typeface="Calibri" panose="020F0502020204030204" pitchFamily="34" charset="0"/>
                <a:ea typeface="Calibri" panose="020F0502020204030204" pitchFamily="34" charset="0"/>
                <a:cs typeface="Times New Roman" panose="02020603050405020304" pitchFamily="18" charset="0"/>
              </a:rPr>
              <a:t>lund               </a:t>
            </a:r>
            <a:r>
              <a:rPr lang="sv-SE" sz="1600" i="1" u="sng" kern="100" dirty="0">
                <a:latin typeface="Calibri" panose="020F0502020204030204" pitchFamily="34" charset="0"/>
                <a:ea typeface="Calibri" panose="020F0502020204030204" pitchFamily="34" charset="0"/>
                <a:cs typeface="Times New Roman" panose="02020603050405020304" pitchFamily="18" charset="0"/>
              </a:rPr>
              <a:t>Ledande</a:t>
            </a:r>
            <a:r>
              <a:rPr lang="sv-SE" sz="1600" i="1" kern="100" dirty="0">
                <a:latin typeface="Calibri" panose="020F0502020204030204" pitchFamily="34" charset="0"/>
                <a:ea typeface="Calibri" panose="020F0502020204030204" pitchFamily="34" charset="0"/>
                <a:cs typeface="Times New Roman" panose="02020603050405020304" pitchFamily="18" charset="0"/>
              </a:rPr>
              <a:t> befattning</a:t>
            </a:r>
            <a:endParaRPr lang="sv-SE" sz="1600" i="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2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sv-SE" sz="14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ruta 3">
            <a:extLst>
              <a:ext uri="{FF2B5EF4-FFF2-40B4-BE49-F238E27FC236}">
                <a16:creationId xmlns:a16="http://schemas.microsoft.com/office/drawing/2014/main" id="{D653A99B-FB02-03D9-159B-3CEB02B0F4CD}"/>
              </a:ext>
            </a:extLst>
          </p:cNvPr>
          <p:cNvSpPr txBox="1"/>
          <p:nvPr/>
        </p:nvSpPr>
        <p:spPr>
          <a:xfrm>
            <a:off x="873793" y="875494"/>
            <a:ext cx="6094520" cy="6029279"/>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sv-SE" sz="1800" kern="100" dirty="0">
                <a:latin typeface="Calibri" panose="020F0502020204030204" pitchFamily="34" charset="0"/>
                <a:ea typeface="Calibri" panose="020F0502020204030204" pitchFamily="34" charset="0"/>
                <a:cs typeface="Times New Roman" panose="02020603050405020304" pitchFamily="18" charset="0"/>
              </a:rPr>
              <a:t>Klubben har eluttag i varje kvarter samt på alla bryggor dessa får användas för arbeten och underhåll i båt, det skall dock användas godkända elkablar för utomhusbruk              3</a:t>
            </a:r>
            <a:r>
              <a:rPr lang="sv-SE" sz="1400" kern="100" dirty="0">
                <a:latin typeface="Calibri" panose="020F0502020204030204" pitchFamily="34" charset="0"/>
                <a:ea typeface="Calibri" panose="020F0502020204030204" pitchFamily="34" charset="0"/>
                <a:cs typeface="Times New Roman" panose="02020603050405020304" pitchFamily="18" charset="0"/>
              </a:rPr>
              <a:t>x</a:t>
            </a:r>
            <a:r>
              <a:rPr lang="sv-SE" sz="1800" kern="100" dirty="0">
                <a:latin typeface="Calibri" panose="020F0502020204030204" pitchFamily="34" charset="0"/>
                <a:ea typeface="Calibri" panose="020F0502020204030204" pitchFamily="34" charset="0"/>
                <a:cs typeface="Times New Roman" panose="02020603050405020304" pitchFamily="18" charset="0"/>
              </a:rPr>
              <a:t>2,5mm²  gummi mantlat eller kabel typ </a:t>
            </a:r>
            <a:r>
              <a:rPr lang="sv-SE" sz="1800" b="1" kern="100" dirty="0">
                <a:effectLst/>
                <a:latin typeface="Calibri" panose="020F0502020204030204" pitchFamily="34" charset="0"/>
                <a:ea typeface="Calibri" panose="020F0502020204030204" pitchFamily="34" charset="0"/>
                <a:cs typeface="Times New Roman" panose="02020603050405020304" pitchFamily="18" charset="0"/>
              </a:rPr>
              <a:t>H07BQ-F 3x2,5mm² PUR F</a:t>
            </a:r>
            <a:r>
              <a:rPr lang="sv-SE" sz="1800" kern="100" dirty="0">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Symbol" panose="05050102010706020507" pitchFamily="18" charset="2"/>
              <a:buChar char=""/>
            </a:pPr>
            <a:r>
              <a:rPr lang="sv-SE" sz="1800" b="1" kern="100" dirty="0">
                <a:latin typeface="Calibri" panose="020F0502020204030204" pitchFamily="34" charset="0"/>
                <a:ea typeface="Calibri" panose="020F0502020204030204" pitchFamily="34" charset="0"/>
                <a:cs typeface="Times New Roman" panose="02020603050405020304" pitchFamily="18" charset="0"/>
              </a:rPr>
              <a:t>Plastkablar </a:t>
            </a:r>
            <a:r>
              <a:rPr lang="sv-SE" sz="1400" b="1" i="1" kern="100" dirty="0">
                <a:latin typeface="Calibri" panose="020F0502020204030204" pitchFamily="34" charset="0"/>
                <a:ea typeface="Calibri" panose="020F0502020204030204" pitchFamily="34" charset="0"/>
                <a:cs typeface="Times New Roman" panose="02020603050405020304" pitchFamily="18" charset="0"/>
              </a:rPr>
              <a:t>(som inte är PUR F) </a:t>
            </a:r>
            <a:r>
              <a:rPr lang="sv-SE" sz="1400" i="1" kern="100" dirty="0">
                <a:latin typeface="Calibri" panose="020F0502020204030204" pitchFamily="34" charset="0"/>
                <a:ea typeface="Calibri" panose="020F0502020204030204" pitchFamily="34" charset="0"/>
                <a:cs typeface="Times New Roman" panose="02020603050405020304" pitchFamily="18" charset="0"/>
              </a:rPr>
              <a:t> </a:t>
            </a:r>
            <a:r>
              <a:rPr lang="sv-SE" sz="1800" b="1" u="sng" kern="100" dirty="0">
                <a:latin typeface="Calibri" panose="020F0502020204030204" pitchFamily="34" charset="0"/>
                <a:ea typeface="Calibri" panose="020F0502020204030204" pitchFamily="34" charset="0"/>
                <a:cs typeface="Times New Roman" panose="02020603050405020304" pitchFamily="18" charset="0"/>
              </a:rPr>
              <a:t>är inte tillåtna </a:t>
            </a:r>
            <a:r>
              <a:rPr lang="sv-SE" sz="1800" u="sng" kern="100" dirty="0">
                <a:latin typeface="Calibri" panose="020F0502020204030204" pitchFamily="34" charset="0"/>
                <a:ea typeface="Calibri" panose="020F0502020204030204" pitchFamily="34" charset="0"/>
                <a:cs typeface="Times New Roman" panose="02020603050405020304" pitchFamily="18" charset="0"/>
              </a:rPr>
              <a:t>och kommer att klippas.</a:t>
            </a:r>
          </a:p>
          <a:p>
            <a:pPr lvl="0">
              <a:lnSpc>
                <a:spcPct val="107000"/>
              </a:lnSpc>
              <a:spcAft>
                <a:spcPts val="800"/>
              </a:spcAft>
            </a:pPr>
            <a:endParaRPr lang="sv-SE" sz="1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sv-SE" sz="1800" kern="100" dirty="0">
                <a:latin typeface="Calibri" panose="020F0502020204030204" pitchFamily="34" charset="0"/>
                <a:ea typeface="Calibri" panose="020F0502020204030204" pitchFamily="34" charset="0"/>
                <a:cs typeface="Times New Roman" panose="02020603050405020304" pitchFamily="18" charset="0"/>
              </a:rPr>
              <a:t>Vid all inkoppling skall CEE koppling 230 v användas</a:t>
            </a:r>
          </a:p>
          <a:p>
            <a:pPr lvl="0">
              <a:lnSpc>
                <a:spcPct val="107000"/>
              </a:lnSpc>
              <a:spcAft>
                <a:spcPts val="800"/>
              </a:spcAft>
            </a:pPr>
            <a:endParaRPr lang="sv-SE" sz="18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sv-SE" sz="1800" kern="100" dirty="0">
                <a:latin typeface="Calibri" panose="020F0502020204030204" pitchFamily="34" charset="0"/>
                <a:ea typeface="Calibri" panose="020F0502020204030204" pitchFamily="34" charset="0"/>
                <a:cs typeface="Times New Roman" panose="02020603050405020304" pitchFamily="18" charset="0"/>
              </a:rPr>
              <a:t>Vid arbete i båten där el är nödvändigt får man som förut koppla in sig i eluttagen och utföra de jobb man vill, men kabeln skall avlägsnas efter utfört arbete, varje gång. Sladden får inte sitta i utan ett signerat elavtal. </a:t>
            </a:r>
          </a:p>
          <a:p>
            <a:pPr marL="342900" lvl="0" indent="-342900">
              <a:lnSpc>
                <a:spcPct val="107000"/>
              </a:lnSpc>
              <a:spcAft>
                <a:spcPts val="800"/>
              </a:spcAft>
              <a:buFont typeface="Symbol" panose="05050102010706020507" pitchFamily="18" charset="2"/>
              <a:buChar char=""/>
            </a:pP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Om sladden sitter kvar i eluttaget utan avtal kommer vakter och eller funktionärer att avlägsna den.  Endast  gummimantlade elkablar typ (</a:t>
            </a:r>
            <a:r>
              <a:rPr lang="sv-SE" b="0" i="0" dirty="0">
                <a:solidFill>
                  <a:srgbClr val="000000"/>
                </a:solidFill>
                <a:effectLst/>
                <a:latin typeface="myriad-pro"/>
              </a:rPr>
              <a:t>RDOE)</a:t>
            </a: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 H07RN-F  3x2,5mm² är tillåtna.</a:t>
            </a:r>
          </a:p>
        </p:txBody>
      </p:sp>
      <p:sp>
        <p:nvSpPr>
          <p:cNvPr id="3" name="textruta 2">
            <a:extLst>
              <a:ext uri="{FF2B5EF4-FFF2-40B4-BE49-F238E27FC236}">
                <a16:creationId xmlns:a16="http://schemas.microsoft.com/office/drawing/2014/main" id="{7DD91FC3-9603-FBA6-BF17-00179DF8CE41}"/>
              </a:ext>
            </a:extLst>
          </p:cNvPr>
          <p:cNvSpPr txBox="1"/>
          <p:nvPr/>
        </p:nvSpPr>
        <p:spPr>
          <a:xfrm>
            <a:off x="3411244" y="328939"/>
            <a:ext cx="4045999" cy="595932"/>
          </a:xfrm>
          <a:prstGeom prst="rect">
            <a:avLst/>
          </a:prstGeom>
          <a:noFill/>
        </p:spPr>
        <p:txBody>
          <a:bodyPr wrap="square">
            <a:spAutoFit/>
          </a:bodyPr>
          <a:lstStyle/>
          <a:p>
            <a:pPr lvl="0">
              <a:lnSpc>
                <a:spcPct val="107000"/>
              </a:lnSpc>
              <a:spcAft>
                <a:spcPts val="800"/>
              </a:spcAft>
            </a:pPr>
            <a:r>
              <a:rPr lang="sv-SE" sz="3200" kern="100" dirty="0">
                <a:latin typeface="Calibri" panose="020F0502020204030204" pitchFamily="34" charset="0"/>
                <a:ea typeface="Calibri" panose="020F0502020204030204" pitchFamily="34" charset="0"/>
                <a:cs typeface="Times New Roman" panose="02020603050405020304" pitchFamily="18" charset="0"/>
              </a:rPr>
              <a:t>E</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lanvändning, säkerhet</a:t>
            </a:r>
          </a:p>
        </p:txBody>
      </p:sp>
      <p:pic>
        <p:nvPicPr>
          <p:cNvPr id="14" name="Bildobjekt 13" descr="En bild som visar blå, verktyg, ljus&#10;&#10;Automatiskt genererad beskrivning">
            <a:extLst>
              <a:ext uri="{FF2B5EF4-FFF2-40B4-BE49-F238E27FC236}">
                <a16:creationId xmlns:a16="http://schemas.microsoft.com/office/drawing/2014/main" id="{CACC0308-8981-08DD-631F-2579BDDE28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91393" y="2742857"/>
            <a:ext cx="1381440" cy="916261"/>
          </a:xfrm>
          <a:prstGeom prst="rect">
            <a:avLst/>
          </a:prstGeom>
        </p:spPr>
      </p:pic>
      <p:pic>
        <p:nvPicPr>
          <p:cNvPr id="16" name="Bildobjekt 15" descr="En bild som visar teleskop&#10;&#10;Automatiskt genererad beskrivning">
            <a:extLst>
              <a:ext uri="{FF2B5EF4-FFF2-40B4-BE49-F238E27FC236}">
                <a16:creationId xmlns:a16="http://schemas.microsoft.com/office/drawing/2014/main" id="{E49D61D0-5BA4-2468-4D68-004D39ED83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8874" y="2689279"/>
            <a:ext cx="1315586" cy="1200855"/>
          </a:xfrm>
          <a:prstGeom prst="rect">
            <a:avLst/>
          </a:prstGeom>
        </p:spPr>
      </p:pic>
      <p:sp>
        <p:nvSpPr>
          <p:cNvPr id="18" name="textruta 17">
            <a:extLst>
              <a:ext uri="{FF2B5EF4-FFF2-40B4-BE49-F238E27FC236}">
                <a16:creationId xmlns:a16="http://schemas.microsoft.com/office/drawing/2014/main" id="{FD702654-43E1-428F-652F-8503DFFDC5C4}"/>
              </a:ext>
            </a:extLst>
          </p:cNvPr>
          <p:cNvSpPr txBox="1"/>
          <p:nvPr/>
        </p:nvSpPr>
        <p:spPr>
          <a:xfrm>
            <a:off x="9329910" y="2475023"/>
            <a:ext cx="1660272" cy="307777"/>
          </a:xfrm>
          <a:prstGeom prst="rect">
            <a:avLst/>
          </a:prstGeom>
          <a:noFill/>
        </p:spPr>
        <p:txBody>
          <a:bodyPr wrap="square">
            <a:spAutoFit/>
          </a:bodyPr>
          <a:lstStyle/>
          <a:p>
            <a:pPr algn="l"/>
            <a:r>
              <a:rPr lang="sv-SE" sz="1400" i="0" dirty="0">
                <a:solidFill>
                  <a:srgbClr val="FF0000"/>
                </a:solidFill>
                <a:effectLst/>
              </a:rPr>
              <a:t>Övergångsadapter</a:t>
            </a:r>
          </a:p>
        </p:txBody>
      </p:sp>
      <p:sp>
        <p:nvSpPr>
          <p:cNvPr id="11" name="textruta 10">
            <a:extLst>
              <a:ext uri="{FF2B5EF4-FFF2-40B4-BE49-F238E27FC236}">
                <a16:creationId xmlns:a16="http://schemas.microsoft.com/office/drawing/2014/main" id="{7770E2B3-032D-75D7-272B-80402DE2320C}"/>
              </a:ext>
            </a:extLst>
          </p:cNvPr>
          <p:cNvSpPr txBox="1"/>
          <p:nvPr/>
        </p:nvSpPr>
        <p:spPr>
          <a:xfrm>
            <a:off x="7179261" y="3289707"/>
            <a:ext cx="1317681" cy="307777"/>
          </a:xfrm>
          <a:prstGeom prst="rect">
            <a:avLst/>
          </a:prstGeom>
          <a:noFill/>
        </p:spPr>
        <p:txBody>
          <a:bodyPr wrap="square">
            <a:spAutoFit/>
          </a:bodyPr>
          <a:lstStyle/>
          <a:p>
            <a:r>
              <a:rPr lang="sv-SE" sz="1400" kern="100" dirty="0">
                <a:latin typeface="Calibri" panose="020F0502020204030204" pitchFamily="34" charset="0"/>
                <a:ea typeface="Calibri" panose="020F0502020204030204" pitchFamily="34" charset="0"/>
                <a:cs typeface="Times New Roman" panose="02020603050405020304" pitchFamily="18" charset="0"/>
              </a:rPr>
              <a:t>CEE 230 v</a:t>
            </a:r>
            <a:endParaRPr lang="sv-SE" sz="1400" dirty="0"/>
          </a:p>
        </p:txBody>
      </p:sp>
      <p:pic>
        <p:nvPicPr>
          <p:cNvPr id="3074" name="Picture 2" descr="Farlig elektrisk spänning symbol &amp; Farlig elektrisk spänning symbol">
            <a:extLst>
              <a:ext uri="{FF2B5EF4-FFF2-40B4-BE49-F238E27FC236}">
                <a16:creationId xmlns:a16="http://schemas.microsoft.com/office/drawing/2014/main" id="{02B55024-13A1-7C03-B8CC-922367637F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7810" y="407840"/>
            <a:ext cx="1910343" cy="1910343"/>
          </a:xfrm>
          <a:prstGeom prst="rect">
            <a:avLst/>
          </a:prstGeom>
          <a:noFill/>
          <a:extLst>
            <a:ext uri="{909E8E84-426E-40DD-AFC4-6F175D3DCCD1}">
              <a14:hiddenFill xmlns:a14="http://schemas.microsoft.com/office/drawing/2010/main">
                <a:solidFill>
                  <a:srgbClr val="FFFFFF"/>
                </a:solidFill>
              </a14:hiddenFill>
            </a:ext>
          </a:extLst>
        </p:spPr>
      </p:pic>
      <p:sp>
        <p:nvSpPr>
          <p:cNvPr id="2" name="Ellips 1">
            <a:extLst>
              <a:ext uri="{FF2B5EF4-FFF2-40B4-BE49-F238E27FC236}">
                <a16:creationId xmlns:a16="http://schemas.microsoft.com/office/drawing/2014/main" id="{6C06FC56-46D5-D915-3DB4-86F6848940C5}"/>
              </a:ext>
            </a:extLst>
          </p:cNvPr>
          <p:cNvSpPr/>
          <p:nvPr/>
        </p:nvSpPr>
        <p:spPr>
          <a:xfrm>
            <a:off x="8844460" y="2363903"/>
            <a:ext cx="2533693" cy="153946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b="1" dirty="0"/>
          </a:p>
        </p:txBody>
      </p:sp>
      <p:cxnSp>
        <p:nvCxnSpPr>
          <p:cNvPr id="10" name="Rak koppling 9">
            <a:extLst>
              <a:ext uri="{FF2B5EF4-FFF2-40B4-BE49-F238E27FC236}">
                <a16:creationId xmlns:a16="http://schemas.microsoft.com/office/drawing/2014/main" id="{C078506C-74E9-F778-3217-1E7AB28B4FD1}"/>
              </a:ext>
            </a:extLst>
          </p:cNvPr>
          <p:cNvCxnSpPr>
            <a:stCxn id="2" idx="7"/>
          </p:cNvCxnSpPr>
          <p:nvPr/>
        </p:nvCxnSpPr>
        <p:spPr>
          <a:xfrm flipH="1">
            <a:off x="9141780" y="2589352"/>
            <a:ext cx="1865322" cy="10081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00E399A9-F7B3-D8E3-3FDC-95FBBC823308}"/>
              </a:ext>
            </a:extLst>
          </p:cNvPr>
          <p:cNvCxnSpPr>
            <a:endCxn id="2" idx="5"/>
          </p:cNvCxnSpPr>
          <p:nvPr/>
        </p:nvCxnSpPr>
        <p:spPr>
          <a:xfrm>
            <a:off x="9069497" y="2689279"/>
            <a:ext cx="1937605" cy="988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ruta 14">
            <a:extLst>
              <a:ext uri="{FF2B5EF4-FFF2-40B4-BE49-F238E27FC236}">
                <a16:creationId xmlns:a16="http://schemas.microsoft.com/office/drawing/2014/main" id="{C17E26B1-4CE9-F4CA-5847-3A950468D595}"/>
              </a:ext>
            </a:extLst>
          </p:cNvPr>
          <p:cNvSpPr txBox="1"/>
          <p:nvPr/>
        </p:nvSpPr>
        <p:spPr>
          <a:xfrm>
            <a:off x="9727875" y="3575269"/>
            <a:ext cx="1660272" cy="307777"/>
          </a:xfrm>
          <a:prstGeom prst="rect">
            <a:avLst/>
          </a:prstGeom>
          <a:noFill/>
        </p:spPr>
        <p:txBody>
          <a:bodyPr wrap="square">
            <a:spAutoFit/>
          </a:bodyPr>
          <a:lstStyle/>
          <a:p>
            <a:pPr algn="l"/>
            <a:r>
              <a:rPr lang="sv-SE" sz="1400" dirty="0">
                <a:solidFill>
                  <a:srgbClr val="FF0000"/>
                </a:solidFill>
              </a:rPr>
              <a:t>Ej Tillåten !!</a:t>
            </a:r>
            <a:endParaRPr lang="sv-SE" sz="1400" i="0" dirty="0">
              <a:solidFill>
                <a:srgbClr val="FF0000"/>
              </a:solidFill>
              <a:effectLst/>
            </a:endParaRPr>
          </a:p>
        </p:txBody>
      </p:sp>
    </p:spTree>
    <p:extLst>
      <p:ext uri="{BB962C8B-B14F-4D97-AF65-F5344CB8AC3E}">
        <p14:creationId xmlns:p14="http://schemas.microsoft.com/office/powerpoint/2010/main" val="2142477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3CAB12CA-8477-C40A-6B41-6BA0DD342544}"/>
              </a:ext>
            </a:extLst>
          </p:cNvPr>
          <p:cNvSpPr txBox="1"/>
          <p:nvPr/>
        </p:nvSpPr>
        <p:spPr>
          <a:xfrm>
            <a:off x="2958483" y="174879"/>
            <a:ext cx="8103093" cy="646331"/>
          </a:xfrm>
          <a:prstGeom prst="rect">
            <a:avLst/>
          </a:prstGeom>
          <a:noFill/>
        </p:spPr>
        <p:txBody>
          <a:bodyPr wrap="square">
            <a:spAutoFit/>
          </a:bodyPr>
          <a:lstStyle/>
          <a:p>
            <a:r>
              <a:rPr lang="sv-SE" sz="3600" kern="100" dirty="0">
                <a:effectLst/>
                <a:latin typeface="Calibri" panose="020F0502020204030204" pitchFamily="34" charset="0"/>
                <a:ea typeface="Calibri" panose="020F0502020204030204" pitchFamily="34" charset="0"/>
                <a:cs typeface="Times New Roman" panose="02020603050405020304" pitchFamily="18" charset="0"/>
              </a:rPr>
              <a:t>Handhavande av toatömningsstationen </a:t>
            </a:r>
            <a:endParaRPr lang="sv-SE" sz="3600" dirty="0"/>
          </a:p>
        </p:txBody>
      </p:sp>
      <p:pic>
        <p:nvPicPr>
          <p:cNvPr id="6" name="Bild 15" descr="Toatömningsstationer för båtar">
            <a:extLst>
              <a:ext uri="{FF2B5EF4-FFF2-40B4-BE49-F238E27FC236}">
                <a16:creationId xmlns:a16="http://schemas.microsoft.com/office/drawing/2014/main" id="{7E6CD685-49FA-646D-05B0-514951C0CF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437" y="2456905"/>
            <a:ext cx="2112147" cy="2816196"/>
          </a:xfrm>
          <a:prstGeom prst="rect">
            <a:avLst/>
          </a:prstGeom>
          <a:noFill/>
          <a:ln>
            <a:noFill/>
          </a:ln>
        </p:spPr>
      </p:pic>
      <p:sp>
        <p:nvSpPr>
          <p:cNvPr id="8" name="textruta 7">
            <a:extLst>
              <a:ext uri="{FF2B5EF4-FFF2-40B4-BE49-F238E27FC236}">
                <a16:creationId xmlns:a16="http://schemas.microsoft.com/office/drawing/2014/main" id="{15BFF640-7413-9E72-1E28-99F6ECE84A2A}"/>
              </a:ext>
            </a:extLst>
          </p:cNvPr>
          <p:cNvSpPr txBox="1"/>
          <p:nvPr/>
        </p:nvSpPr>
        <p:spPr>
          <a:xfrm>
            <a:off x="3459111" y="1187708"/>
            <a:ext cx="6094520" cy="3339184"/>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sv-SE" sz="1800" kern="100" dirty="0">
                <a:solidFill>
                  <a:srgbClr val="202124"/>
                </a:solidFill>
                <a:effectLst/>
                <a:ea typeface="Calibri" panose="020F0502020204030204" pitchFamily="34" charset="0"/>
                <a:cs typeface="Times New Roman" panose="02020603050405020304" pitchFamily="18" charset="0"/>
              </a:rPr>
              <a:t>Följ anvisningen vid stationen.</a:t>
            </a:r>
          </a:p>
          <a:p>
            <a:pPr marL="342900" lvl="0" indent="-342900">
              <a:lnSpc>
                <a:spcPct val="107000"/>
              </a:lnSpc>
              <a:buFont typeface="Symbol" panose="05050102010706020507" pitchFamily="18" charset="2"/>
              <a:buChar char=""/>
            </a:pPr>
            <a:r>
              <a:rPr lang="sv-SE" sz="1800" kern="100" dirty="0">
                <a:solidFill>
                  <a:srgbClr val="202124"/>
                </a:solidFill>
                <a:effectLst/>
                <a:ea typeface="Calibri" panose="020F0502020204030204" pitchFamily="34" charset="0"/>
                <a:cs typeface="Times New Roman" panose="02020603050405020304" pitchFamily="18" charset="0"/>
              </a:rPr>
              <a:t>Det är viktigt att </a:t>
            </a:r>
            <a:r>
              <a:rPr lang="sv-SE" sz="1800" kern="100" dirty="0">
                <a:solidFill>
                  <a:srgbClr val="FF0000"/>
                </a:solidFill>
                <a:effectLst/>
                <a:ea typeface="Calibri" panose="020F0502020204030204" pitchFamily="34" charset="0"/>
                <a:cs typeface="Times New Roman" panose="02020603050405020304" pitchFamily="18" charset="0"/>
              </a:rPr>
              <a:t>spola ren </a:t>
            </a:r>
            <a:r>
              <a:rPr lang="sv-SE" sz="1800" kern="100" dirty="0">
                <a:solidFill>
                  <a:srgbClr val="202124"/>
                </a:solidFill>
                <a:effectLst/>
                <a:ea typeface="Calibri" panose="020F0502020204030204" pitchFamily="34" charset="0"/>
                <a:cs typeface="Times New Roman" panose="02020603050405020304" pitchFamily="18" charset="0"/>
              </a:rPr>
              <a:t>utrustningen efter användandet samt att suga upp en hink med vatten i sugslangen efter uppsugning av tankeinnehåll. Vid </a:t>
            </a:r>
            <a:r>
              <a:rPr lang="sv-SE" kern="100" dirty="0">
                <a:solidFill>
                  <a:srgbClr val="202124"/>
                </a:solidFill>
                <a:ea typeface="Calibri" panose="020F0502020204030204" pitchFamily="34" charset="0"/>
                <a:cs typeface="Times New Roman" panose="02020603050405020304" pitchFamily="18" charset="0"/>
              </a:rPr>
              <a:t>denna</a:t>
            </a:r>
            <a:r>
              <a:rPr lang="sv-SE" sz="1800" kern="100" dirty="0">
                <a:solidFill>
                  <a:srgbClr val="202124"/>
                </a:solidFill>
                <a:effectLst/>
                <a:ea typeface="Calibri" panose="020F0502020204030204" pitchFamily="34" charset="0"/>
                <a:cs typeface="Times New Roman" panose="02020603050405020304" pitchFamily="18" charset="0"/>
              </a:rPr>
              <a:t> tank-tömnings utrustning finns det en hink som lätt fylls med </a:t>
            </a:r>
            <a:r>
              <a:rPr lang="sv-SE" sz="1800" u="sng" kern="100" dirty="0">
                <a:solidFill>
                  <a:srgbClr val="202124"/>
                </a:solidFill>
                <a:effectLst/>
                <a:ea typeface="Calibri" panose="020F0502020204030204" pitchFamily="34" charset="0"/>
                <a:cs typeface="Times New Roman" panose="02020603050405020304" pitchFamily="18" charset="0"/>
              </a:rPr>
              <a:t>sjövatten</a:t>
            </a:r>
            <a:r>
              <a:rPr lang="sv-SE" sz="1800" kern="100" dirty="0">
                <a:solidFill>
                  <a:srgbClr val="202124"/>
                </a:solidFill>
                <a:effectLst/>
                <a:ea typeface="Calibri" panose="020F0502020204030204" pitchFamily="34" charset="0"/>
                <a:cs typeface="Times New Roman" panose="02020603050405020304" pitchFamily="18" charset="0"/>
              </a:rPr>
              <a:t> och som sedan sugs upp i slangen. </a:t>
            </a:r>
            <a:r>
              <a:rPr lang="sv-SE" sz="1800" u="sng" kern="100" dirty="0">
                <a:solidFill>
                  <a:srgbClr val="FF0000"/>
                </a:solidFill>
                <a:effectLst/>
                <a:ea typeface="Calibri" panose="020F0502020204030204" pitchFamily="34" charset="0"/>
                <a:cs typeface="Times New Roman" panose="02020603050405020304" pitchFamily="18" charset="0"/>
              </a:rPr>
              <a:t>Slangen måste ligga </a:t>
            </a:r>
            <a:r>
              <a:rPr lang="sv-SE" sz="1800" b="1" u="sng" kern="100" dirty="0">
                <a:solidFill>
                  <a:srgbClr val="FF0000"/>
                </a:solidFill>
                <a:effectLst/>
                <a:ea typeface="Calibri" panose="020F0502020204030204" pitchFamily="34" charset="0"/>
                <a:cs typeface="Times New Roman" panose="02020603050405020304" pitchFamily="18" charset="0"/>
              </a:rPr>
              <a:t>platt</a:t>
            </a:r>
            <a:r>
              <a:rPr lang="sv-SE" sz="1800" u="sng" kern="100" dirty="0">
                <a:solidFill>
                  <a:srgbClr val="FF0000"/>
                </a:solidFill>
                <a:effectLst/>
                <a:ea typeface="Calibri" panose="020F0502020204030204" pitchFamily="34" charset="0"/>
                <a:cs typeface="Times New Roman" panose="02020603050405020304" pitchFamily="18" charset="0"/>
              </a:rPr>
              <a:t> på marken vid renspolningen annars fastnar fekalier i slangen och orsakar stopp.</a:t>
            </a:r>
          </a:p>
          <a:p>
            <a:pPr marL="342900" lvl="0" indent="-342900">
              <a:lnSpc>
                <a:spcPct val="107000"/>
              </a:lnSpc>
              <a:buFont typeface="Symbol" panose="05050102010706020507" pitchFamily="18" charset="2"/>
              <a:buChar char=""/>
            </a:pPr>
            <a:endParaRPr lang="sv-SE" kern="100" dirty="0">
              <a:solidFill>
                <a:srgbClr val="FF0000"/>
              </a:solidFill>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v-SE" sz="1800" b="1" kern="100" dirty="0">
                <a:effectLst/>
                <a:ea typeface="Calibri" panose="020F0502020204030204" pitchFamily="34" charset="0"/>
                <a:cs typeface="Times New Roman" panose="02020603050405020304" pitchFamily="18" charset="0"/>
              </a:rPr>
              <a:t>Efter användande:  Rengör sughandtag, häng upp slang,</a:t>
            </a:r>
          </a:p>
          <a:p>
            <a:pPr lvl="0">
              <a:lnSpc>
                <a:spcPct val="107000"/>
              </a:lnSpc>
            </a:pPr>
            <a:r>
              <a:rPr lang="sv-SE" b="1" kern="100" dirty="0">
                <a:ea typeface="Calibri" panose="020F0502020204030204" pitchFamily="34" charset="0"/>
                <a:cs typeface="Times New Roman" panose="02020603050405020304" pitchFamily="18" charset="0"/>
              </a:rPr>
              <a:t>       återställ vattenhink på sin plats. </a:t>
            </a:r>
            <a:r>
              <a:rPr lang="sv-SE" sz="1800" b="1" kern="100" dirty="0">
                <a:effectLst/>
                <a:ea typeface="Calibri" panose="020F0502020204030204" pitchFamily="34" charset="0"/>
                <a:cs typeface="Times New Roman" panose="02020603050405020304" pitchFamily="18" charset="0"/>
              </a:rPr>
              <a:t> </a:t>
            </a:r>
          </a:p>
        </p:txBody>
      </p:sp>
      <p:pic>
        <p:nvPicPr>
          <p:cNvPr id="9" name="Bild 16" descr="Trasiga tömningsstationer problem – Varför tömmer båtägare toaletten i  havet? | SvD">
            <a:extLst>
              <a:ext uri="{FF2B5EF4-FFF2-40B4-BE49-F238E27FC236}">
                <a16:creationId xmlns:a16="http://schemas.microsoft.com/office/drawing/2014/main" id="{41126C43-B449-4A17-ADE1-D3E2AB5F8C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437" y="821210"/>
            <a:ext cx="2080827" cy="1389506"/>
          </a:xfrm>
          <a:prstGeom prst="rect">
            <a:avLst/>
          </a:prstGeom>
          <a:noFill/>
          <a:ln>
            <a:noFill/>
          </a:ln>
        </p:spPr>
      </p:pic>
      <p:pic>
        <p:nvPicPr>
          <p:cNvPr id="10" name="Bild 18" descr="Nyheter - Zickert Systems">
            <a:extLst>
              <a:ext uri="{FF2B5EF4-FFF2-40B4-BE49-F238E27FC236}">
                <a16:creationId xmlns:a16="http://schemas.microsoft.com/office/drawing/2014/main" id="{C1D280B0-E9F3-BE98-04C3-794F4FE50E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53631" y="976772"/>
            <a:ext cx="2366457" cy="2346145"/>
          </a:xfrm>
          <a:prstGeom prst="rect">
            <a:avLst/>
          </a:prstGeom>
          <a:noFill/>
          <a:ln>
            <a:noFill/>
          </a:ln>
        </p:spPr>
      </p:pic>
      <p:sp>
        <p:nvSpPr>
          <p:cNvPr id="3" name="textruta 2">
            <a:extLst>
              <a:ext uri="{FF2B5EF4-FFF2-40B4-BE49-F238E27FC236}">
                <a16:creationId xmlns:a16="http://schemas.microsoft.com/office/drawing/2014/main" id="{F075D185-DA12-327E-0228-931C08F3CFCC}"/>
              </a:ext>
            </a:extLst>
          </p:cNvPr>
          <p:cNvSpPr txBox="1"/>
          <p:nvPr/>
        </p:nvSpPr>
        <p:spPr>
          <a:xfrm>
            <a:off x="927346" y="5519290"/>
            <a:ext cx="11648243" cy="721736"/>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sv-SE" sz="4000" b="1" u="sng" kern="100" dirty="0">
                <a:solidFill>
                  <a:srgbClr val="FF0000"/>
                </a:solidFill>
                <a:effectLst/>
                <a:highlight>
                  <a:srgbClr val="FFFF00"/>
                </a:highlight>
                <a:ea typeface="Calibri" panose="020F0502020204030204" pitchFamily="34" charset="0"/>
                <a:cs typeface="Times New Roman" panose="02020603050405020304" pitchFamily="18" charset="0"/>
              </a:rPr>
              <a:t>Lämna utrustningen som du själv vill finna den</a:t>
            </a:r>
            <a:r>
              <a:rPr lang="sv-SE" sz="4000" u="sng" kern="100" dirty="0">
                <a:solidFill>
                  <a:srgbClr val="FF0000"/>
                </a:solidFill>
                <a:effectLst/>
                <a:highlight>
                  <a:srgbClr val="FFFF00"/>
                </a:highlight>
                <a:ea typeface="Calibri" panose="020F0502020204030204" pitchFamily="34" charset="0"/>
                <a:cs typeface="Times New Roman" panose="02020603050405020304" pitchFamily="18" charset="0"/>
              </a:rPr>
              <a:t>.  </a:t>
            </a:r>
            <a:endParaRPr lang="sv-SE" sz="4000" u="sng" kern="100" dirty="0">
              <a:effectLst/>
              <a:highlight>
                <a:srgbClr val="FFFF00"/>
              </a:highligh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8801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693417FD-28F1-8824-67E4-AF8C793713E2}"/>
              </a:ext>
            </a:extLst>
          </p:cNvPr>
          <p:cNvSpPr txBox="1"/>
          <p:nvPr/>
        </p:nvSpPr>
        <p:spPr>
          <a:xfrm>
            <a:off x="3908394" y="984327"/>
            <a:ext cx="3974977" cy="1036438"/>
          </a:xfrm>
          <a:prstGeom prst="rect">
            <a:avLst/>
          </a:prstGeom>
          <a:noFill/>
        </p:spPr>
        <p:txBody>
          <a:bodyPr wrap="square">
            <a:spAutoFit/>
          </a:bodyPr>
          <a:lstStyle/>
          <a:p>
            <a:pPr>
              <a:lnSpc>
                <a:spcPct val="107000"/>
              </a:lnSpc>
              <a:spcAft>
                <a:spcPts val="800"/>
              </a:spcAft>
            </a:pPr>
            <a:r>
              <a:rPr lang="sv-SE" sz="6000" b="1" u="sng"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Faciliteter .</a:t>
            </a:r>
            <a:endParaRPr lang="sv-SE" sz="6000" u="sng"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objekt 3">
            <a:extLst>
              <a:ext uri="{FF2B5EF4-FFF2-40B4-BE49-F238E27FC236}">
                <a16:creationId xmlns:a16="http://schemas.microsoft.com/office/drawing/2014/main" id="{E1207695-7778-F3D0-DB31-834AD8177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975" y="2402771"/>
            <a:ext cx="1880939" cy="1742006"/>
          </a:xfrm>
          <a:prstGeom prst="rect">
            <a:avLst/>
          </a:prstGeom>
        </p:spPr>
      </p:pic>
      <p:pic>
        <p:nvPicPr>
          <p:cNvPr id="6" name="Bildobjekt 5" descr="En bild som visar text&#10;&#10;Automatiskt genererad beskrivning">
            <a:extLst>
              <a:ext uri="{FF2B5EF4-FFF2-40B4-BE49-F238E27FC236}">
                <a16:creationId xmlns:a16="http://schemas.microsoft.com/office/drawing/2014/main" id="{C6770F32-0A65-859D-6840-527E60DE3D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792" y="2926224"/>
            <a:ext cx="4209013" cy="1039420"/>
          </a:xfrm>
          <a:prstGeom prst="rect">
            <a:avLst/>
          </a:prstGeom>
        </p:spPr>
      </p:pic>
    </p:spTree>
    <p:extLst>
      <p:ext uri="{BB962C8B-B14F-4D97-AF65-F5344CB8AC3E}">
        <p14:creationId xmlns:p14="http://schemas.microsoft.com/office/powerpoint/2010/main" val="4213967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5E79BA4E-C690-72FF-4F84-A3569A101CBD}"/>
              </a:ext>
            </a:extLst>
          </p:cNvPr>
          <p:cNvSpPr txBox="1"/>
          <p:nvPr/>
        </p:nvSpPr>
        <p:spPr>
          <a:xfrm>
            <a:off x="3269200" y="543794"/>
            <a:ext cx="5111319"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kern="100" dirty="0">
                <a:latin typeface="Calibri" panose="020F0502020204030204" pitchFamily="34" charset="0"/>
                <a:ea typeface="Calibri" panose="020F0502020204030204" pitchFamily="34" charset="0"/>
                <a:cs typeface="Times New Roman" panose="02020603050405020304" pitchFamily="18" charset="0"/>
              </a:rPr>
              <a:t>A</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nvändning av vår grillplats</a:t>
            </a:r>
          </a:p>
        </p:txBody>
      </p:sp>
      <p:sp>
        <p:nvSpPr>
          <p:cNvPr id="5" name="textruta 4">
            <a:extLst>
              <a:ext uri="{FF2B5EF4-FFF2-40B4-BE49-F238E27FC236}">
                <a16:creationId xmlns:a16="http://schemas.microsoft.com/office/drawing/2014/main" id="{A463DC89-D61F-E7C8-EEA8-105178DB77B3}"/>
              </a:ext>
            </a:extLst>
          </p:cNvPr>
          <p:cNvSpPr txBox="1"/>
          <p:nvPr/>
        </p:nvSpPr>
        <p:spPr>
          <a:xfrm>
            <a:off x="765698" y="1178496"/>
            <a:ext cx="6094520" cy="3491790"/>
          </a:xfrm>
          <a:prstGeom prst="rect">
            <a:avLst/>
          </a:prstGeom>
          <a:noFill/>
        </p:spPr>
        <p:txBody>
          <a:bodyPr wrap="square">
            <a:spAutoFit/>
          </a:bodyPr>
          <a:lstStyle/>
          <a:p>
            <a:pPr marL="342900" lvl="0" indent="-342900">
              <a:lnSpc>
                <a:spcPct val="107000"/>
              </a:lnSpc>
              <a:spcAft>
                <a:spcPts val="800"/>
              </a:spcAft>
              <a:buClr>
                <a:srgbClr val="000000"/>
              </a:buClr>
              <a:buFont typeface="Symbol" panose="05050102010706020507" pitchFamily="18" charset="2"/>
              <a:buChar char=""/>
            </a:pPr>
            <a:r>
              <a:rPr lang="sv-SE" sz="1600" kern="100" dirty="0">
                <a:effectLst/>
                <a:latin typeface="Calibri" panose="020F0502020204030204" pitchFamily="34" charset="0"/>
                <a:ea typeface="Calibri" panose="020F0502020204030204" pitchFamily="34" charset="0"/>
                <a:cs typeface="Times New Roman" panose="02020603050405020304" pitchFamily="18" charset="0"/>
              </a:rPr>
              <a:t>Vår grillplats är belägen</a:t>
            </a:r>
            <a:r>
              <a:rPr lang="sv-SE" sz="1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1600" kern="100" dirty="0">
                <a:effectLst/>
                <a:latin typeface="Calibri" panose="020F0502020204030204" pitchFamily="34" charset="0"/>
                <a:ea typeface="Calibri" panose="020F0502020204030204" pitchFamily="34" charset="0"/>
                <a:cs typeface="Times New Roman" panose="02020603050405020304" pitchFamily="18" charset="0"/>
              </a:rPr>
              <a:t>strax nedanför vår dansbana och ovanför Kvarter B6. </a:t>
            </a:r>
          </a:p>
          <a:p>
            <a:pPr marL="342900" lvl="0" indent="-342900">
              <a:lnSpc>
                <a:spcPct val="107000"/>
              </a:lnSpc>
              <a:spcAft>
                <a:spcPts val="800"/>
              </a:spcAft>
              <a:buClr>
                <a:srgbClr val="000000"/>
              </a:buClr>
              <a:buFont typeface="Symbol" panose="05050102010706020507" pitchFamily="18" charset="2"/>
              <a:buChar char=""/>
            </a:pPr>
            <a:r>
              <a:rPr lang="sv-SE" sz="1600" kern="100" dirty="0">
                <a:latin typeface="Calibri" panose="020F0502020204030204" pitchFamily="34" charset="0"/>
                <a:ea typeface="Calibri" panose="020F0502020204030204" pitchFamily="34" charset="0"/>
                <a:cs typeface="Times New Roman" panose="02020603050405020304" pitchFamily="18" charset="0"/>
              </a:rPr>
              <a:t>D</a:t>
            </a:r>
            <a:r>
              <a:rPr lang="sv-SE" sz="1600" kern="100" dirty="0">
                <a:effectLst/>
                <a:latin typeface="Calibri" panose="020F0502020204030204" pitchFamily="34" charset="0"/>
                <a:ea typeface="Calibri" panose="020F0502020204030204" pitchFamily="34" charset="0"/>
                <a:cs typeface="Times New Roman" panose="02020603050405020304" pitchFamily="18" charset="0"/>
              </a:rPr>
              <a:t>et gäller att vårda platsen från skadegörelse samt att </a:t>
            </a:r>
            <a:r>
              <a:rPr lang="sv-SE" sz="1600" b="1"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endast</a:t>
            </a:r>
            <a:r>
              <a:rPr lang="sv-SE" sz="1600"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1600" kern="100" dirty="0">
                <a:effectLst/>
                <a:latin typeface="Calibri" panose="020F0502020204030204" pitchFamily="34" charset="0"/>
                <a:ea typeface="Calibri" panose="020F0502020204030204" pitchFamily="34" charset="0"/>
                <a:cs typeface="Times New Roman" panose="02020603050405020304" pitchFamily="18" charset="0"/>
              </a:rPr>
              <a:t>på denna plats använda den för grillning och rekreation. </a:t>
            </a:r>
          </a:p>
          <a:p>
            <a:pPr marL="342900" lvl="0" indent="-342900">
              <a:lnSpc>
                <a:spcPct val="107000"/>
              </a:lnSpc>
              <a:spcAft>
                <a:spcPts val="800"/>
              </a:spcAft>
              <a:buClr>
                <a:srgbClr val="000000"/>
              </a:buClr>
              <a:buFont typeface="Symbol" panose="05050102010706020507" pitchFamily="18" charset="2"/>
              <a:buChar char=""/>
            </a:pPr>
            <a:r>
              <a:rPr lang="sv-SE" sz="1600" kern="100" dirty="0">
                <a:effectLst/>
                <a:latin typeface="Calibri" panose="020F0502020204030204" pitchFamily="34" charset="0"/>
                <a:ea typeface="Calibri" panose="020F0502020204030204" pitchFamily="34" charset="0"/>
                <a:cs typeface="Times New Roman" panose="02020603050405020304" pitchFamily="18" charset="0"/>
              </a:rPr>
              <a:t>Vid grillning skall medlem som väljer att grilla se till att efteråt avlägsna och </a:t>
            </a:r>
            <a:r>
              <a:rPr lang="sv-SE" sz="1600" u="sng" kern="100" dirty="0">
                <a:effectLst/>
                <a:latin typeface="Calibri" panose="020F0502020204030204" pitchFamily="34" charset="0"/>
                <a:ea typeface="Calibri" panose="020F0502020204030204" pitchFamily="34" charset="0"/>
                <a:cs typeface="Times New Roman" panose="02020603050405020304" pitchFamily="18" charset="0"/>
              </a:rPr>
              <a:t>släcka koleldad grill </a:t>
            </a:r>
            <a:r>
              <a:rPr lang="sv-SE" sz="1600" kern="100" dirty="0">
                <a:effectLst/>
                <a:latin typeface="Calibri" panose="020F0502020204030204" pitchFamily="34" charset="0"/>
                <a:ea typeface="Calibri" panose="020F0502020204030204" pitchFamily="34" charset="0"/>
                <a:cs typeface="Times New Roman" panose="02020603050405020304" pitchFamily="18" charset="0"/>
              </a:rPr>
              <a:t>så att eldfara inte uppstår.</a:t>
            </a:r>
          </a:p>
          <a:p>
            <a:pPr marL="342900" lvl="0" indent="-342900">
              <a:lnSpc>
                <a:spcPct val="107000"/>
              </a:lnSpc>
              <a:spcAft>
                <a:spcPts val="800"/>
              </a:spcAft>
              <a:buClr>
                <a:srgbClr val="000000"/>
              </a:buClr>
              <a:buFont typeface="Symbol" panose="05050102010706020507" pitchFamily="18" charset="2"/>
              <a:buChar char=""/>
            </a:pPr>
            <a:r>
              <a:rPr lang="sv-SE" sz="1600" kern="100" dirty="0">
                <a:latin typeface="Calibri" panose="020F0502020204030204" pitchFamily="34" charset="0"/>
                <a:ea typeface="Calibri" panose="020F0502020204030204" pitchFamily="34" charset="0"/>
                <a:cs typeface="Times New Roman" panose="02020603050405020304" pitchFamily="18" charset="0"/>
              </a:rPr>
              <a:t>Askan från grillning måste deponeras i därför tillhandahållet ask kärl</a:t>
            </a:r>
            <a:r>
              <a:rPr lang="sv-SE" sz="1600" kern="100" dirty="0">
                <a:effectLst/>
                <a:latin typeface="Calibri" panose="020F0502020204030204" pitchFamily="34" charset="0"/>
                <a:ea typeface="Calibri" panose="020F0502020204030204" pitchFamily="34" charset="0"/>
                <a:cs typeface="Times New Roman" panose="02020603050405020304" pitchFamily="18" charset="0"/>
              </a:rPr>
              <a:t> på grillplatsen.</a:t>
            </a:r>
            <a:r>
              <a:rPr lang="sv-SE" sz="1600" kern="100" dirty="0">
                <a:latin typeface="Calibri" panose="020F0502020204030204" pitchFamily="34" charset="0"/>
                <a:ea typeface="Calibri" panose="020F0502020204030204" pitchFamily="34" charset="0"/>
                <a:cs typeface="Times New Roman" panose="02020603050405020304" pitchFamily="18" charset="0"/>
              </a:rPr>
              <a:t> </a:t>
            </a:r>
            <a:r>
              <a:rPr lang="sv-SE" sz="1600" u="sng" kern="100" dirty="0">
                <a:latin typeface="Calibri" panose="020F0502020204030204" pitchFamily="34" charset="0"/>
                <a:ea typeface="Calibri" panose="020F0502020204030204" pitchFamily="34" charset="0"/>
                <a:cs typeface="Times New Roman" panose="02020603050405020304" pitchFamily="18" charset="0"/>
              </a:rPr>
              <a:t>Aska får således ej slängas i brännbara sopor </a:t>
            </a:r>
            <a:r>
              <a:rPr lang="sv-SE" sz="1600" kern="100" dirty="0">
                <a:latin typeface="Calibri" panose="020F0502020204030204" pitchFamily="34" charset="0"/>
                <a:ea typeface="Calibri" panose="020F0502020204030204" pitchFamily="34" charset="0"/>
                <a:cs typeface="Times New Roman" panose="02020603050405020304" pitchFamily="18" charset="0"/>
              </a:rPr>
              <a:t>eller hushållssopor.</a:t>
            </a:r>
          </a:p>
          <a:p>
            <a:pPr marL="342900" lvl="0" indent="-342900">
              <a:lnSpc>
                <a:spcPct val="107000"/>
              </a:lnSpc>
              <a:spcAft>
                <a:spcPts val="800"/>
              </a:spcAft>
              <a:buClr>
                <a:srgbClr val="000000"/>
              </a:buClr>
              <a:buFont typeface="Symbol" panose="05050102010706020507" pitchFamily="18" charset="2"/>
              <a:buChar char=""/>
            </a:pPr>
            <a:r>
              <a:rPr lang="sv-SE" sz="1600" kern="100" dirty="0">
                <a:latin typeface="Calibri" panose="020F0502020204030204" pitchFamily="34" charset="0"/>
                <a:ea typeface="Calibri" panose="020F0502020204030204" pitchFamily="34" charset="0"/>
                <a:cs typeface="Times New Roman" panose="02020603050405020304" pitchFamily="18" charset="0"/>
              </a:rPr>
              <a:t>Respektera utfärdade </a:t>
            </a:r>
            <a:r>
              <a:rPr lang="sv-SE" sz="16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eldförbud</a:t>
            </a:r>
            <a:r>
              <a:rPr lang="sv-SE" sz="1600" kern="100" dirty="0">
                <a:solidFill>
                  <a:srgbClr val="FFC000"/>
                </a:solidFill>
                <a:latin typeface="Calibri" panose="020F0502020204030204" pitchFamily="34" charset="0"/>
                <a:ea typeface="Calibri" panose="020F0502020204030204" pitchFamily="34" charset="0"/>
                <a:cs typeface="Times New Roman" panose="02020603050405020304" pitchFamily="18" charset="0"/>
              </a:rPr>
              <a:t> </a:t>
            </a:r>
            <a:r>
              <a:rPr lang="sv-SE" sz="1600" kern="100" dirty="0">
                <a:latin typeface="Calibri" panose="020F0502020204030204" pitchFamily="34" charset="0"/>
                <a:ea typeface="Calibri" panose="020F0502020204030204" pitchFamily="34" charset="0"/>
                <a:cs typeface="Times New Roman" panose="02020603050405020304" pitchFamily="18" charset="0"/>
              </a:rPr>
              <a:t>om sådant är utfärdat.</a:t>
            </a:r>
          </a:p>
          <a:p>
            <a:pPr marL="342900" lvl="0" indent="-342900">
              <a:lnSpc>
                <a:spcPct val="107000"/>
              </a:lnSpc>
              <a:spcAft>
                <a:spcPts val="800"/>
              </a:spcAft>
              <a:buClr>
                <a:srgbClr val="000000"/>
              </a:buClr>
              <a:buFont typeface="Symbol" panose="05050102010706020507" pitchFamily="18" charset="2"/>
              <a:buChar char=""/>
            </a:pPr>
            <a:r>
              <a:rPr lang="sv-SE" sz="1600" b="1" u="sng" kern="100" dirty="0">
                <a:latin typeface="Calibri" panose="020F0502020204030204" pitchFamily="34" charset="0"/>
                <a:ea typeface="Calibri" panose="020F0502020204030204" pitchFamily="34" charset="0"/>
                <a:cs typeface="Times New Roman" panose="02020603050405020304" pitchFamily="18" charset="0"/>
              </a:rPr>
              <a:t>Ej heller tillåtet att bränna annat än grillkol/briketter i grillarna.   </a:t>
            </a:r>
            <a:endParaRPr lang="sv-SE" sz="1600" b="1" u="sng"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4" name="Picture 2" descr="Grillning / Brandskyddsföreningen">
            <a:extLst>
              <a:ext uri="{FF2B5EF4-FFF2-40B4-BE49-F238E27FC236}">
                <a16:creationId xmlns:a16="http://schemas.microsoft.com/office/drawing/2014/main" id="{FBC5EA28-5834-64D9-064E-D39D5C12C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7951" y="2538913"/>
            <a:ext cx="3784847" cy="212811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 Bärbara grillar: Upptäck det bästa på marknaden!">
            <a:extLst>
              <a:ext uri="{FF2B5EF4-FFF2-40B4-BE49-F238E27FC236}">
                <a16:creationId xmlns:a16="http://schemas.microsoft.com/office/drawing/2014/main" id="{E8DF55F0-5B48-52C2-4091-601B1C174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778" y="4667023"/>
            <a:ext cx="3148614" cy="177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031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B2B447CE-C3F2-A8D8-1E35-BD0FFE50E3EC}"/>
              </a:ext>
            </a:extLst>
          </p:cNvPr>
          <p:cNvSpPr txBox="1"/>
          <p:nvPr/>
        </p:nvSpPr>
        <p:spPr>
          <a:xfrm>
            <a:off x="2369102" y="240734"/>
            <a:ext cx="6614029" cy="595869"/>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     Underhåll av våra byggnader</a:t>
            </a:r>
          </a:p>
        </p:txBody>
      </p:sp>
      <p:sp>
        <p:nvSpPr>
          <p:cNvPr id="5" name="textruta 4">
            <a:extLst>
              <a:ext uri="{FF2B5EF4-FFF2-40B4-BE49-F238E27FC236}">
                <a16:creationId xmlns:a16="http://schemas.microsoft.com/office/drawing/2014/main" id="{9BC6EE00-DEBA-72ED-9D0E-7EE4436F2DA2}"/>
              </a:ext>
            </a:extLst>
          </p:cNvPr>
          <p:cNvSpPr txBox="1"/>
          <p:nvPr/>
        </p:nvSpPr>
        <p:spPr>
          <a:xfrm>
            <a:off x="1549400" y="4229049"/>
            <a:ext cx="8204200" cy="1569660"/>
          </a:xfrm>
          <a:prstGeom prst="rect">
            <a:avLst/>
          </a:prstGeom>
          <a:noFill/>
        </p:spPr>
        <p:txBody>
          <a:bodyPr wrap="square">
            <a:spAutoFit/>
          </a:bodyPr>
          <a:lstStyle/>
          <a:p>
            <a:pPr marL="285750" indent="-285750">
              <a:buFont typeface="Arial" panose="020B0604020202020204" pitchFamily="34" charset="0"/>
              <a:buChar char="•"/>
            </a:pPr>
            <a:r>
              <a:rPr lang="sv-SE" sz="2400" kern="100" dirty="0">
                <a:effectLst/>
                <a:ea typeface="Calibri" panose="020F0502020204030204" pitchFamily="34" charset="0"/>
                <a:cs typeface="Times New Roman" panose="02020603050405020304" pitchFamily="18" charset="0"/>
              </a:rPr>
              <a:t>Underhållet av våra byggnader utföres av klubben själv i största möjliga mån, som målning, reparationer mm. </a:t>
            </a:r>
            <a:r>
              <a:rPr lang="sv-SE" sz="2400" kern="100" dirty="0">
                <a:ea typeface="Calibri" panose="020F0502020204030204" pitchFamily="34" charset="0"/>
                <a:cs typeface="Times New Roman" panose="02020603050405020304" pitchFamily="18" charset="0"/>
              </a:rPr>
              <a:t>Produkter som används förs i en kemikalieförteckning.</a:t>
            </a:r>
            <a:endParaRPr lang="sv-SE" sz="2400" dirty="0"/>
          </a:p>
          <a:p>
            <a:r>
              <a:rPr lang="sv-SE" sz="2400" dirty="0"/>
              <a:t>     </a:t>
            </a:r>
            <a:endParaRPr lang="sv-SE"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Bildobjekt 5" descr="En bild som visar utomhus, byggnad, himmel, hus&#10;&#10;Automatiskt genererad beskrivning">
            <a:extLst>
              <a:ext uri="{FF2B5EF4-FFF2-40B4-BE49-F238E27FC236}">
                <a16:creationId xmlns:a16="http://schemas.microsoft.com/office/drawing/2014/main" id="{2DFC1018-8F96-F231-BAF2-A04F40AC9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9847" y="889418"/>
            <a:ext cx="4145870" cy="2988496"/>
          </a:xfrm>
          <a:prstGeom prst="rect">
            <a:avLst/>
          </a:prstGeom>
        </p:spPr>
      </p:pic>
      <p:sp>
        <p:nvSpPr>
          <p:cNvPr id="7" name="textruta 3">
            <a:extLst>
              <a:ext uri="{FF2B5EF4-FFF2-40B4-BE49-F238E27FC236}">
                <a16:creationId xmlns:a16="http://schemas.microsoft.com/office/drawing/2014/main" id="{87DE29AE-2960-D115-4315-260B5F087195}"/>
              </a:ext>
            </a:extLst>
          </p:cNvPr>
          <p:cNvSpPr txBox="1"/>
          <p:nvPr/>
        </p:nvSpPr>
        <p:spPr>
          <a:xfrm>
            <a:off x="3639847" y="3659649"/>
            <a:ext cx="1477832" cy="218265"/>
          </a:xfrm>
          <a:prstGeom prst="rect">
            <a:avLst/>
          </a:prstGeom>
          <a:noFill/>
        </p:spPr>
        <p:txBody>
          <a:bodyPr wrap="square" rtlCol="0">
            <a:spAutoFit/>
          </a:bodyPr>
          <a:lstStyle/>
          <a:p>
            <a:pPr>
              <a:lnSpc>
                <a:spcPct val="107000"/>
              </a:lnSpc>
              <a:spcAft>
                <a:spcPts val="800"/>
              </a:spcAft>
            </a:pPr>
            <a:r>
              <a:rPr lang="sv-SE" sz="800" kern="12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Foto: Rolf Bernström</a:t>
            </a:r>
            <a:endParaRPr lang="sv-SE" sz="11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76211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15BE1C9A-D7F1-BBF5-6DBA-B5BD8EAA1579}"/>
              </a:ext>
            </a:extLst>
          </p:cNvPr>
          <p:cNvSpPr txBox="1"/>
          <p:nvPr/>
        </p:nvSpPr>
        <p:spPr>
          <a:xfrm>
            <a:off x="1973335" y="400927"/>
            <a:ext cx="6981737"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Skötsel och underhåll av vårt sanitetshus</a:t>
            </a:r>
          </a:p>
        </p:txBody>
      </p:sp>
      <p:pic>
        <p:nvPicPr>
          <p:cNvPr id="4" name="Bildobjekt 3" descr="En bild som visar utomhus, byggnad, himmel, hus&#10;&#10;Automatiskt genererad beskrivning">
            <a:extLst>
              <a:ext uri="{FF2B5EF4-FFF2-40B4-BE49-F238E27FC236}">
                <a16:creationId xmlns:a16="http://schemas.microsoft.com/office/drawing/2014/main" id="{88AF20A9-F3D9-1F29-38E4-577B36A9BA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9318" y="1079303"/>
            <a:ext cx="2933986" cy="2114925"/>
          </a:xfrm>
          <a:prstGeom prst="rect">
            <a:avLst/>
          </a:prstGeom>
        </p:spPr>
      </p:pic>
      <p:sp>
        <p:nvSpPr>
          <p:cNvPr id="5" name="textruta 3">
            <a:extLst>
              <a:ext uri="{FF2B5EF4-FFF2-40B4-BE49-F238E27FC236}">
                <a16:creationId xmlns:a16="http://schemas.microsoft.com/office/drawing/2014/main" id="{B29F3026-3F0A-F198-72F0-FE347B06EE95}"/>
              </a:ext>
            </a:extLst>
          </p:cNvPr>
          <p:cNvSpPr txBox="1"/>
          <p:nvPr/>
        </p:nvSpPr>
        <p:spPr>
          <a:xfrm>
            <a:off x="2299317" y="2932289"/>
            <a:ext cx="1055097" cy="218265"/>
          </a:xfrm>
          <a:prstGeom prst="rect">
            <a:avLst/>
          </a:prstGeom>
          <a:noFill/>
        </p:spPr>
        <p:txBody>
          <a:bodyPr wrap="none" rtlCol="0">
            <a:spAutoFit/>
          </a:bodyPr>
          <a:lstStyle/>
          <a:p>
            <a:pPr>
              <a:lnSpc>
                <a:spcPct val="107000"/>
              </a:lnSpc>
              <a:spcAft>
                <a:spcPts val="800"/>
              </a:spcAft>
            </a:pPr>
            <a:r>
              <a:rPr lang="sv-SE" sz="800" kern="12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Foto: Rolf Bernström</a:t>
            </a:r>
            <a:endParaRPr lang="sv-SE" sz="11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6" name="Bildobjekt 5" descr="En bild som visar utomhus, byggnad, hus&#10;&#10;Automatiskt genererad beskrivning">
            <a:extLst>
              <a:ext uri="{FF2B5EF4-FFF2-40B4-BE49-F238E27FC236}">
                <a16:creationId xmlns:a16="http://schemas.microsoft.com/office/drawing/2014/main" id="{0F9EDB30-F5D4-E762-F3AA-2C3031D3B8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3317" y="1079302"/>
            <a:ext cx="3370761" cy="2114925"/>
          </a:xfrm>
          <a:prstGeom prst="rect">
            <a:avLst/>
          </a:prstGeom>
        </p:spPr>
      </p:pic>
      <p:sp>
        <p:nvSpPr>
          <p:cNvPr id="8" name="textruta 7">
            <a:extLst>
              <a:ext uri="{FF2B5EF4-FFF2-40B4-BE49-F238E27FC236}">
                <a16:creationId xmlns:a16="http://schemas.microsoft.com/office/drawing/2014/main" id="{DE90B248-05A6-089B-828C-FD14D3806671}"/>
              </a:ext>
            </a:extLst>
          </p:cNvPr>
          <p:cNvSpPr txBox="1"/>
          <p:nvPr/>
        </p:nvSpPr>
        <p:spPr>
          <a:xfrm>
            <a:off x="2299317" y="3194227"/>
            <a:ext cx="6094520" cy="3309304"/>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Vårt sanitetshus (toalett och dusch) Innehåller tre toaletter, två duschar, bastu med dusch och toalett samt en tömningsstation för tömning av bärbara portapotti. </a:t>
            </a:r>
          </a:p>
          <a:p>
            <a:pPr marL="342900" lvl="0" indent="-342900">
              <a:lnSpc>
                <a:spcPct val="107000"/>
              </a:lnSpc>
              <a:buFont typeface="Symbol" panose="05050102010706020507" pitchFamily="18" charset="2"/>
              <a:buChar char=""/>
            </a:pPr>
            <a:r>
              <a:rPr lang="sv-SE" sz="1400" kern="100" dirty="0">
                <a:latin typeface="Calibri" panose="020F0502020204030204" pitchFamily="34" charset="0"/>
                <a:ea typeface="Calibri" panose="020F0502020204030204" pitchFamily="34" charset="0"/>
                <a:cs typeface="Times New Roman" panose="02020603050405020304" pitchFamily="18" charset="0"/>
              </a:rPr>
              <a:t>Det finns även ett grovkök och diskmöjligheter. </a:t>
            </a:r>
            <a:endParaRPr lang="sv-SE"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Städningen sköts på entreprenad under hela året, under högsäsong två ggr i veckan och insatser på arbetskvällar. Under lågsäsong en ggr i veckan. Det medför att vi måste vara noga med att själva hålla rent både i toaletterna samt i både dusch och bastu. Och med att hålla rent menas att tex, i toaletterna använda de redskap som fin placerade i varje toalett för exempelvis rengöra toastol efter förrättat värv, inte slänga pappershanddukar på golvet osv.  </a:t>
            </a:r>
          </a:p>
          <a:p>
            <a:pPr marL="457200">
              <a:lnSpc>
                <a:spcPct val="107000"/>
              </a:lnSpc>
            </a:pP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spcAft>
                <a:spcPts val="800"/>
              </a:spcAft>
              <a:buFont typeface="Symbol" panose="05050102010706020507" pitchFamily="18" charset="2"/>
              <a:buChar char=""/>
            </a:pPr>
            <a:r>
              <a:rPr lang="sv-SE" sz="1400" kern="100" dirty="0">
                <a:effectLst/>
                <a:latin typeface="Calibri" panose="020F0502020204030204" pitchFamily="34" charset="0"/>
                <a:ea typeface="Calibri" panose="020F0502020204030204" pitchFamily="34" charset="0"/>
                <a:cs typeface="Times New Roman" panose="02020603050405020304" pitchFamily="18" charset="0"/>
              </a:rPr>
              <a:t>I toaletten skall inget annat papper än toalettpapper användas, detta för att vi har egen anläggning för avfallet i form av infiltrationsbädd.     </a:t>
            </a:r>
          </a:p>
        </p:txBody>
      </p:sp>
      <p:sp>
        <p:nvSpPr>
          <p:cNvPr id="2" name="textruta 3">
            <a:extLst>
              <a:ext uri="{FF2B5EF4-FFF2-40B4-BE49-F238E27FC236}">
                <a16:creationId xmlns:a16="http://schemas.microsoft.com/office/drawing/2014/main" id="{340C7C32-23B0-4922-E42C-12E70B8F3123}"/>
              </a:ext>
            </a:extLst>
          </p:cNvPr>
          <p:cNvSpPr txBox="1"/>
          <p:nvPr/>
        </p:nvSpPr>
        <p:spPr>
          <a:xfrm>
            <a:off x="5273317" y="2932289"/>
            <a:ext cx="1055097" cy="218265"/>
          </a:xfrm>
          <a:prstGeom prst="rect">
            <a:avLst/>
          </a:prstGeom>
          <a:noFill/>
        </p:spPr>
        <p:txBody>
          <a:bodyPr wrap="none" rtlCol="0">
            <a:spAutoFit/>
          </a:bodyPr>
          <a:lstStyle/>
          <a:p>
            <a:pPr>
              <a:lnSpc>
                <a:spcPct val="107000"/>
              </a:lnSpc>
              <a:spcAft>
                <a:spcPts val="800"/>
              </a:spcAft>
            </a:pPr>
            <a:r>
              <a:rPr lang="sv-SE" sz="800" kern="12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Foto: Rolf Bernström</a:t>
            </a:r>
            <a:endParaRPr lang="sv-SE" sz="1100" kern="100" dirty="0">
              <a:solidFill>
                <a:srgbClr val="FF00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6187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25E315C8-0EC3-9D0B-E6D3-CA5BAA892389}"/>
              </a:ext>
            </a:extLst>
          </p:cNvPr>
          <p:cNvSpPr txBox="1"/>
          <p:nvPr/>
        </p:nvSpPr>
        <p:spPr>
          <a:xfrm>
            <a:off x="4027556" y="141826"/>
            <a:ext cx="3244051"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kern="100" dirty="0">
                <a:latin typeface="Calibri" panose="020F0502020204030204" pitchFamily="34" charset="0"/>
                <a:ea typeface="Calibri" panose="020F0502020204030204" pitchFamily="34" charset="0"/>
                <a:cs typeface="Times New Roman" panose="02020603050405020304" pitchFamily="18" charset="0"/>
              </a:rPr>
              <a:t>B</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astuanvändning</a:t>
            </a:r>
          </a:p>
        </p:txBody>
      </p:sp>
      <p:pic>
        <p:nvPicPr>
          <p:cNvPr id="4" name="Bild 4" descr="En bild som visar vägg, inomhus, av trä, trä&#10;&#10;Automatiskt genererad beskrivning">
            <a:extLst>
              <a:ext uri="{FF2B5EF4-FFF2-40B4-BE49-F238E27FC236}">
                <a16:creationId xmlns:a16="http://schemas.microsoft.com/office/drawing/2014/main" id="{EC511BB8-2B7D-CEC4-E2E3-BB782D15120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7557" y="818280"/>
            <a:ext cx="3650831" cy="2059305"/>
          </a:xfrm>
          <a:prstGeom prst="rect">
            <a:avLst/>
          </a:prstGeom>
          <a:noFill/>
          <a:ln>
            <a:noFill/>
          </a:ln>
        </p:spPr>
      </p:pic>
      <p:sp>
        <p:nvSpPr>
          <p:cNvPr id="6" name="textruta 5">
            <a:extLst>
              <a:ext uri="{FF2B5EF4-FFF2-40B4-BE49-F238E27FC236}">
                <a16:creationId xmlns:a16="http://schemas.microsoft.com/office/drawing/2014/main" id="{05FFC4A8-3962-D84A-4688-E3023BD6DAF4}"/>
              </a:ext>
            </a:extLst>
          </p:cNvPr>
          <p:cNvSpPr txBox="1"/>
          <p:nvPr/>
        </p:nvSpPr>
        <p:spPr>
          <a:xfrm>
            <a:off x="4662200" y="2866208"/>
            <a:ext cx="3016188" cy="461665"/>
          </a:xfrm>
          <a:prstGeom prst="rect">
            <a:avLst/>
          </a:prstGeom>
          <a:noFill/>
        </p:spPr>
        <p:txBody>
          <a:bodyPr wrap="square">
            <a:spAutoFit/>
          </a:bodyPr>
          <a:lstStyle/>
          <a:p>
            <a:r>
              <a:rPr lang="sv-SE" sz="24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b="1" dirty="0">
                <a:effectLst/>
                <a:latin typeface="Calibri" panose="020F0502020204030204" pitchFamily="34" charset="0"/>
                <a:ea typeface="Calibri" panose="020F0502020204030204" pitchFamily="34" charset="0"/>
                <a:cs typeface="Times New Roman" panose="02020603050405020304" pitchFamily="18" charset="0"/>
              </a:rPr>
              <a:t>ORDNINGSREGLER</a:t>
            </a:r>
            <a:endParaRPr lang="sv-SE" dirty="0"/>
          </a:p>
        </p:txBody>
      </p:sp>
      <p:sp>
        <p:nvSpPr>
          <p:cNvPr id="10" name="textruta 9">
            <a:extLst>
              <a:ext uri="{FF2B5EF4-FFF2-40B4-BE49-F238E27FC236}">
                <a16:creationId xmlns:a16="http://schemas.microsoft.com/office/drawing/2014/main" id="{43A38A50-9D3B-81A3-CFC9-021E484CCA6C}"/>
              </a:ext>
            </a:extLst>
          </p:cNvPr>
          <p:cNvSpPr txBox="1"/>
          <p:nvPr/>
        </p:nvSpPr>
        <p:spPr>
          <a:xfrm>
            <a:off x="2832344" y="3229064"/>
            <a:ext cx="7376976" cy="3127010"/>
          </a:xfrm>
          <a:prstGeom prst="rect">
            <a:avLst/>
          </a:prstGeom>
          <a:noFill/>
        </p:spPr>
        <p:txBody>
          <a:bodyPr wrap="square">
            <a:spAutoFit/>
          </a:bodyPr>
          <a:lstStyle/>
          <a:p>
            <a:pPr marL="342900" indent="-342900" eaLnBrk="0" fontAlgn="base" hangingPunct="0">
              <a:lnSpc>
                <a:spcPct val="107000"/>
              </a:lnSpc>
              <a:buFont typeface="Symbol" panose="05050102010706020507" pitchFamily="18" charset="2"/>
              <a:buChar char=""/>
            </a:pPr>
            <a:r>
              <a:rPr lang="sv-SE" sz="2400" kern="1200" dirty="0">
                <a:solidFill>
                  <a:srgbClr val="C00000"/>
                </a:solidFill>
                <a:effectLst/>
                <a:latin typeface="Calibri" panose="020F0502020204030204" pitchFamily="34" charset="0"/>
                <a:ea typeface="Calibri" panose="020F0502020204030204" pitchFamily="34" charset="0"/>
                <a:cs typeface="Open Sans" panose="020B0606030504020204" pitchFamily="34" charset="0"/>
              </a:rPr>
              <a:t>Bokning sker på almanackan utanför bastun</a:t>
            </a:r>
            <a:endParaRPr lang="sv-SE" sz="2400" kern="100" dirty="0">
              <a:solidFill>
                <a:srgbClr val="C00000"/>
              </a:solidFill>
              <a:effectLst/>
              <a:ea typeface="Calibri" panose="020F0502020204030204" pitchFamily="34" charset="0"/>
              <a:cs typeface="Times New Roman" panose="02020603050405020304" pitchFamily="18" charset="0"/>
            </a:endParaRPr>
          </a:p>
          <a:p>
            <a:pPr marL="342900" lvl="0" indent="-342900" eaLnBrk="0" fontAlgn="base" hangingPunct="0">
              <a:lnSpc>
                <a:spcPct val="107000"/>
              </a:lnSpc>
              <a:buFont typeface="Symbol" panose="05050102010706020507" pitchFamily="18" charset="2"/>
              <a:buChar char=""/>
            </a:pPr>
            <a:r>
              <a:rPr lang="sv-SE" sz="1400" kern="1200" dirty="0">
                <a:solidFill>
                  <a:srgbClr val="2B2A2A"/>
                </a:solidFill>
                <a:effectLst/>
                <a:ea typeface="Calibri" panose="020F0502020204030204" pitchFamily="34" charset="0"/>
                <a:cs typeface="Open Sans" panose="020B0606030504020204" pitchFamily="34" charset="0"/>
              </a:rPr>
              <a:t>Bastun får användas </a:t>
            </a:r>
            <a:r>
              <a:rPr lang="sv-SE" sz="1400" dirty="0">
                <a:solidFill>
                  <a:srgbClr val="2B2A2A"/>
                </a:solidFill>
                <a:ea typeface="Calibri" panose="020F0502020204030204" pitchFamily="34" charset="0"/>
                <a:cs typeface="Open Sans" panose="020B0606030504020204" pitchFamily="34" charset="0"/>
              </a:rPr>
              <a:t>alla</a:t>
            </a:r>
            <a:r>
              <a:rPr lang="sv-SE" sz="1400" kern="1200" dirty="0">
                <a:solidFill>
                  <a:srgbClr val="2B2A2A"/>
                </a:solidFill>
                <a:effectLst/>
                <a:ea typeface="Calibri" panose="020F0502020204030204" pitchFamily="34" charset="0"/>
                <a:cs typeface="Open Sans" panose="020B0606030504020204" pitchFamily="34" charset="0"/>
              </a:rPr>
              <a:t> dagar, dock tas det ut en avgift på </a:t>
            </a:r>
            <a:r>
              <a:rPr lang="sv-SE" sz="1400" dirty="0">
                <a:solidFill>
                  <a:srgbClr val="2B2A2A"/>
                </a:solidFill>
                <a:ea typeface="Calibri" panose="020F0502020204030204" pitchFamily="34" charset="0"/>
                <a:cs typeface="Open Sans" panose="020B0606030504020204" pitchFamily="34" charset="0"/>
              </a:rPr>
              <a:t>25</a:t>
            </a:r>
            <a:r>
              <a:rPr lang="sv-SE" sz="1400" kern="1200" dirty="0">
                <a:solidFill>
                  <a:srgbClr val="2B2A2A"/>
                </a:solidFill>
                <a:effectLst/>
                <a:ea typeface="Calibri" panose="020F0502020204030204" pitchFamily="34" charset="0"/>
                <a:cs typeface="Open Sans" panose="020B0606030504020204" pitchFamily="34" charset="0"/>
              </a:rPr>
              <a:t>:- per gång.</a:t>
            </a:r>
          </a:p>
          <a:p>
            <a:pPr lvl="0" eaLnBrk="0" fontAlgn="base" hangingPunct="0">
              <a:lnSpc>
                <a:spcPct val="107000"/>
              </a:lnSpc>
            </a:pPr>
            <a:r>
              <a:rPr lang="sv-SE" sz="1400" dirty="0">
                <a:solidFill>
                  <a:srgbClr val="2B2A2A"/>
                </a:solidFill>
                <a:ea typeface="Calibri" panose="020F0502020204030204" pitchFamily="34" charset="0"/>
                <a:cs typeface="Open Sans" panose="020B0606030504020204" pitchFamily="34" charset="0"/>
              </a:rPr>
              <a:t>         att betalas via swich      använd den QR kod som finns uppsatt. </a:t>
            </a:r>
            <a:endParaRPr lang="sv-SE" sz="1400" kern="100" dirty="0">
              <a:effectLst/>
              <a:ea typeface="Calibri" panose="020F0502020204030204" pitchFamily="34" charset="0"/>
              <a:cs typeface="Times New Roman" panose="02020603050405020304" pitchFamily="18" charset="0"/>
            </a:endParaRPr>
          </a:p>
          <a:p>
            <a:pPr marL="342900" lvl="0" indent="-342900" eaLnBrk="0" fontAlgn="base" hangingPunct="0">
              <a:lnSpc>
                <a:spcPct val="107000"/>
              </a:lnSpc>
              <a:buFont typeface="Symbol" panose="05050102010706020507" pitchFamily="18" charset="2"/>
              <a:buChar char=""/>
            </a:pPr>
            <a:r>
              <a:rPr lang="sv-SE" sz="1400" kern="1200" dirty="0">
                <a:solidFill>
                  <a:srgbClr val="2B2A2A"/>
                </a:solidFill>
                <a:effectLst/>
                <a:ea typeface="Calibri" panose="020F0502020204030204" pitchFamily="34" charset="0"/>
                <a:cs typeface="Open Sans" panose="020B0606030504020204" pitchFamily="34" charset="0"/>
              </a:rPr>
              <a:t>Sitt på en handduk eller sittunderlag i bastun och på stolarna för ökad hygien.</a:t>
            </a:r>
            <a:endParaRPr lang="sv-SE" sz="1400" kern="100" dirty="0">
              <a:effectLst/>
              <a:ea typeface="Calibri" panose="020F0502020204030204" pitchFamily="34" charset="0"/>
              <a:cs typeface="Times New Roman" panose="02020603050405020304" pitchFamily="18" charset="0"/>
            </a:endParaRPr>
          </a:p>
          <a:p>
            <a:pPr marL="342900" lvl="0" indent="-342900" eaLnBrk="0" fontAlgn="base" hangingPunct="0">
              <a:lnSpc>
                <a:spcPct val="107000"/>
              </a:lnSpc>
              <a:buFont typeface="Symbol" panose="05050102010706020507" pitchFamily="18" charset="2"/>
              <a:buChar char=""/>
            </a:pPr>
            <a:r>
              <a:rPr lang="sv-SE" sz="1400" kern="1200" dirty="0">
                <a:solidFill>
                  <a:srgbClr val="2B2A2A"/>
                </a:solidFill>
                <a:effectLst/>
                <a:ea typeface="Calibri" panose="020F0502020204030204" pitchFamily="34" charset="0"/>
                <a:cs typeface="Open Sans" panose="020B0606030504020204" pitchFamily="34" charset="0"/>
              </a:rPr>
              <a:t>Bara vanligt vatten får hällas på bastuaggregatet. </a:t>
            </a:r>
          </a:p>
          <a:p>
            <a:pPr marL="342900" lvl="0" indent="-342900" eaLnBrk="0" fontAlgn="base" hangingPunct="0">
              <a:lnSpc>
                <a:spcPct val="107000"/>
              </a:lnSpc>
              <a:buFont typeface="Symbol" panose="05050102010706020507" pitchFamily="18" charset="2"/>
              <a:buChar char=""/>
            </a:pPr>
            <a:r>
              <a:rPr lang="sv-SE" sz="1400" dirty="0">
                <a:solidFill>
                  <a:srgbClr val="2B2A2A"/>
                </a:solidFill>
                <a:ea typeface="Calibri" panose="020F0502020204030204" pitchFamily="34" charset="0"/>
                <a:cs typeface="Open Sans" panose="020B0606030504020204" pitchFamily="34" charset="0"/>
              </a:rPr>
              <a:t>Det är </a:t>
            </a:r>
            <a:r>
              <a:rPr lang="sv-SE" sz="1400" b="1" dirty="0">
                <a:solidFill>
                  <a:srgbClr val="2B2A2A"/>
                </a:solidFill>
                <a:ea typeface="Calibri" panose="020F0502020204030204" pitchFamily="34" charset="0"/>
                <a:cs typeface="Open Sans" panose="020B0606030504020204" pitchFamily="34" charset="0"/>
              </a:rPr>
              <a:t>ej tillåtet att använda lövruska </a:t>
            </a:r>
            <a:r>
              <a:rPr lang="sv-SE" sz="1400" dirty="0">
                <a:solidFill>
                  <a:srgbClr val="2B2A2A"/>
                </a:solidFill>
                <a:ea typeface="Calibri" panose="020F0502020204030204" pitchFamily="34" charset="0"/>
                <a:cs typeface="Open Sans" panose="020B0606030504020204" pitchFamily="34" charset="0"/>
              </a:rPr>
              <a:t>i bastun, p.g.a.  lövsopor i avloppet  (orsakar stopp).  </a:t>
            </a:r>
            <a:endParaRPr lang="sv-SE" sz="1400" kern="100" dirty="0">
              <a:effectLst/>
              <a:ea typeface="Calibri" panose="020F0502020204030204" pitchFamily="34" charset="0"/>
              <a:cs typeface="Times New Roman" panose="02020603050405020304" pitchFamily="18" charset="0"/>
            </a:endParaRPr>
          </a:p>
          <a:p>
            <a:pPr marL="342900" lvl="0" indent="-342900" eaLnBrk="0" fontAlgn="base" hangingPunct="0">
              <a:lnSpc>
                <a:spcPct val="107000"/>
              </a:lnSpc>
              <a:buFont typeface="Symbol" panose="05050102010706020507" pitchFamily="18" charset="2"/>
              <a:buChar char=""/>
            </a:pPr>
            <a:r>
              <a:rPr lang="sv-SE" sz="1400" kern="1200" dirty="0">
                <a:solidFill>
                  <a:srgbClr val="2B2A2A"/>
                </a:solidFill>
                <a:effectLst/>
                <a:ea typeface="Calibri" panose="020F0502020204030204" pitchFamily="34" charset="0"/>
                <a:cs typeface="Open Sans" panose="020B0606030504020204" pitchFamily="34" charset="0"/>
              </a:rPr>
              <a:t>Plocka undan skräp i bastu och omklädningsrum och toa efter avslutat besök. </a:t>
            </a:r>
            <a:endParaRPr lang="sv-SE" sz="1400" kern="100" dirty="0">
              <a:effectLst/>
              <a:ea typeface="Calibri" panose="020F0502020204030204" pitchFamily="34" charset="0"/>
              <a:cs typeface="Times New Roman" panose="02020603050405020304" pitchFamily="18" charset="0"/>
            </a:endParaRPr>
          </a:p>
          <a:p>
            <a:pPr marL="342900" lvl="0" indent="-342900" eaLnBrk="0" fontAlgn="base" hangingPunct="0">
              <a:lnSpc>
                <a:spcPct val="107000"/>
              </a:lnSpc>
              <a:spcAft>
                <a:spcPts val="800"/>
              </a:spcAft>
              <a:buFont typeface="Symbol" panose="05050102010706020507" pitchFamily="18" charset="2"/>
              <a:buChar char=""/>
            </a:pPr>
            <a:r>
              <a:rPr lang="sv-SE" sz="1400" kern="1200" dirty="0">
                <a:solidFill>
                  <a:srgbClr val="2B2A2A"/>
                </a:solidFill>
                <a:effectLst/>
                <a:ea typeface="Calibri" panose="020F0502020204030204" pitchFamily="34" charset="0"/>
                <a:cs typeface="Open Sans" panose="020B0606030504020204" pitchFamily="34" charset="0"/>
              </a:rPr>
              <a:t>Spola av golvet i duschrummet med </a:t>
            </a:r>
            <a:r>
              <a:rPr lang="sv-SE" sz="1400" dirty="0">
                <a:solidFill>
                  <a:srgbClr val="2B2A2A"/>
                </a:solidFill>
                <a:ea typeface="Calibri" panose="020F0502020204030204" pitchFamily="34" charset="0"/>
                <a:cs typeface="Open Sans" panose="020B0606030504020204" pitchFamily="34" charset="0"/>
              </a:rPr>
              <a:t>duschmunstycket.</a:t>
            </a:r>
            <a:r>
              <a:rPr lang="sv-SE" sz="1400" kern="1200" dirty="0">
                <a:solidFill>
                  <a:srgbClr val="2B2A2A"/>
                </a:solidFill>
                <a:effectLst/>
                <a:ea typeface="Calibri" panose="020F0502020204030204" pitchFamily="34" charset="0"/>
                <a:cs typeface="Open Sans" panose="020B0606030504020204" pitchFamily="34" charset="0"/>
              </a:rPr>
              <a:t> </a:t>
            </a:r>
            <a:endParaRPr lang="sv-SE" sz="1400" kern="100" dirty="0">
              <a:effectLst/>
              <a:ea typeface="Calibri" panose="020F0502020204030204" pitchFamily="34" charset="0"/>
              <a:cs typeface="Times New Roman" panose="02020603050405020304" pitchFamily="18" charset="0"/>
            </a:endParaRPr>
          </a:p>
          <a:p>
            <a:pPr marL="342900" lvl="0" indent="-342900" eaLnBrk="0" fontAlgn="base" hangingPunct="0">
              <a:buFont typeface="Symbol" panose="05050102010706020507" pitchFamily="18" charset="2"/>
              <a:buChar char=""/>
            </a:pPr>
            <a:r>
              <a:rPr lang="sv-SE" sz="1400" kern="1200" dirty="0">
                <a:solidFill>
                  <a:srgbClr val="2B2A2A"/>
                </a:solidFill>
                <a:effectLst/>
                <a:ea typeface="Times New Roman" panose="02020603050405020304" pitchFamily="18" charset="0"/>
                <a:cs typeface="Open Sans" panose="020B0606030504020204" pitchFamily="34" charset="0"/>
              </a:rPr>
              <a:t>Du är personligen ansvarig för bastun den tid du disponerar lokalen. </a:t>
            </a:r>
            <a:endParaRPr lang="sv-SE" sz="1400" dirty="0">
              <a:effectLst/>
              <a:ea typeface="Times New Roman" panose="02020603050405020304" pitchFamily="18" charset="0"/>
            </a:endParaRPr>
          </a:p>
          <a:p>
            <a:pPr marL="342900" lvl="0" indent="-342900" eaLnBrk="0" fontAlgn="base" hangingPunct="0">
              <a:buFont typeface="Symbol" panose="05050102010706020507" pitchFamily="18" charset="2"/>
              <a:buChar char=""/>
            </a:pPr>
            <a:r>
              <a:rPr lang="sv-SE" sz="1400" kern="1200" dirty="0">
                <a:solidFill>
                  <a:srgbClr val="2B2A2A"/>
                </a:solidFill>
                <a:effectLst/>
                <a:ea typeface="Times New Roman" panose="02020603050405020304" pitchFamily="18" charset="0"/>
                <a:cs typeface="Open Sans" panose="020B0606030504020204" pitchFamily="34" charset="0"/>
              </a:rPr>
              <a:t>Anmäl omgående skador på utrustning och lokal samt eventuella stölder till styrelsen.</a:t>
            </a:r>
            <a:r>
              <a:rPr lang="sv-SE" sz="1400" dirty="0">
                <a:effectLst/>
                <a:ea typeface="Times New Roman" panose="02020603050405020304" pitchFamily="18" charset="0"/>
              </a:rPr>
              <a:t> </a:t>
            </a:r>
          </a:p>
          <a:p>
            <a:pPr eaLnBrk="0" fontAlgn="base" hangingPunct="0"/>
            <a:r>
              <a:rPr lang="sv-SE" sz="1400" kern="1200" dirty="0">
                <a:solidFill>
                  <a:srgbClr val="2B2A2A"/>
                </a:solidFill>
                <a:effectLst/>
                <a:ea typeface="Times New Roman" panose="02020603050405020304" pitchFamily="18" charset="0"/>
                <a:cs typeface="Open Sans" panose="020B0606030504020204" pitchFamily="34" charset="0"/>
              </a:rPr>
              <a:t> </a:t>
            </a:r>
            <a:endParaRPr lang="sv-SE" sz="1400" dirty="0">
              <a:effectLst/>
              <a:ea typeface="Times New Roman" panose="02020603050405020304" pitchFamily="18" charset="0"/>
            </a:endParaRPr>
          </a:p>
          <a:p>
            <a:pPr eaLnBrk="0" fontAlgn="base" hangingPunct="0"/>
            <a:r>
              <a:rPr lang="sv-SE" sz="1400" kern="1200" dirty="0">
                <a:solidFill>
                  <a:srgbClr val="FF0000"/>
                </a:solidFill>
                <a:effectLst/>
                <a:highlight>
                  <a:srgbClr val="FFFF00"/>
                </a:highlight>
                <a:ea typeface="Times New Roman" panose="02020603050405020304" pitchFamily="18" charset="0"/>
                <a:cs typeface="Open Sans" panose="020B0606030504020204" pitchFamily="34" charset="0"/>
              </a:rPr>
              <a:t>• </a:t>
            </a:r>
            <a:r>
              <a:rPr lang="sv-SE" kern="1200" dirty="0">
                <a:solidFill>
                  <a:srgbClr val="FF0000"/>
                </a:solidFill>
                <a:effectLst/>
                <a:highlight>
                  <a:srgbClr val="FFFF00"/>
                </a:highlight>
                <a:ea typeface="Times New Roman" panose="02020603050405020304" pitchFamily="18" charset="0"/>
                <a:cs typeface="Open Sans" panose="020B0606030504020204" pitchFamily="34" charset="0"/>
              </a:rPr>
              <a:t>Lämna lokalen i det skick du själv vill finna den! </a:t>
            </a:r>
            <a:endParaRPr lang="sv-SE" dirty="0">
              <a:effectLst/>
              <a:highlight>
                <a:srgbClr val="FFFF00"/>
              </a:highlight>
              <a:ea typeface="Times New Roman" panose="02020603050405020304" pitchFamily="18" charset="0"/>
            </a:endParaRPr>
          </a:p>
        </p:txBody>
      </p:sp>
      <p:sp>
        <p:nvSpPr>
          <p:cNvPr id="12" name="textruta 11">
            <a:extLst>
              <a:ext uri="{FF2B5EF4-FFF2-40B4-BE49-F238E27FC236}">
                <a16:creationId xmlns:a16="http://schemas.microsoft.com/office/drawing/2014/main" id="{FE3D99CB-6AC7-9E04-3372-9D77ADBB72D1}"/>
              </a:ext>
            </a:extLst>
          </p:cNvPr>
          <p:cNvSpPr txBox="1"/>
          <p:nvPr/>
        </p:nvSpPr>
        <p:spPr>
          <a:xfrm>
            <a:off x="7965489" y="6356074"/>
            <a:ext cx="1156684" cy="369332"/>
          </a:xfrm>
          <a:prstGeom prst="rect">
            <a:avLst/>
          </a:prstGeom>
          <a:noFill/>
        </p:spPr>
        <p:txBody>
          <a:bodyPr wrap="square">
            <a:spAutoFit/>
          </a:bodyPr>
          <a:lstStyle/>
          <a:p>
            <a:r>
              <a:rPr lang="sv-SE" sz="1800" b="1" kern="1200" dirty="0">
                <a:solidFill>
                  <a:srgbClr val="2B2A2A"/>
                </a:solidFill>
                <a:effectLst/>
                <a:latin typeface="Calibri" panose="020F0502020204030204" pitchFamily="34" charset="0"/>
                <a:ea typeface="Times New Roman" panose="02020603050405020304" pitchFamily="18" charset="0"/>
                <a:cs typeface="Open Sans" panose="020B0606030504020204" pitchFamily="34" charset="0"/>
              </a:rPr>
              <a:t>Styrelsen</a:t>
            </a:r>
            <a:endParaRPr lang="sv-SE" dirty="0"/>
          </a:p>
        </p:txBody>
      </p:sp>
      <p:pic>
        <p:nvPicPr>
          <p:cNvPr id="5" name="Bildobjekt 4">
            <a:extLst>
              <a:ext uri="{FF2B5EF4-FFF2-40B4-BE49-F238E27FC236}">
                <a16:creationId xmlns:a16="http://schemas.microsoft.com/office/drawing/2014/main" id="{7513BD69-8A65-9BBD-3CDE-E89F2BA0E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855" y="3933334"/>
            <a:ext cx="211641" cy="177228"/>
          </a:xfrm>
          <a:prstGeom prst="rect">
            <a:avLst/>
          </a:prstGeom>
        </p:spPr>
      </p:pic>
    </p:spTree>
    <p:extLst>
      <p:ext uri="{BB962C8B-B14F-4D97-AF65-F5344CB8AC3E}">
        <p14:creationId xmlns:p14="http://schemas.microsoft.com/office/powerpoint/2010/main" val="13476262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8D40412F-90DD-597F-626C-35522AE425ED}"/>
              </a:ext>
            </a:extLst>
          </p:cNvPr>
          <p:cNvSpPr txBox="1"/>
          <p:nvPr/>
        </p:nvSpPr>
        <p:spPr>
          <a:xfrm>
            <a:off x="2695353" y="196171"/>
            <a:ext cx="4726037" cy="595932"/>
          </a:xfrm>
          <a:prstGeom prst="rect">
            <a:avLst/>
          </a:prstGeom>
          <a:noFill/>
        </p:spPr>
        <p:txBody>
          <a:bodyPr wrap="square">
            <a:spAutoFit/>
          </a:bodyPr>
          <a:lstStyle/>
          <a:p>
            <a:pPr lvl="0">
              <a:lnSpc>
                <a:spcPct val="107000"/>
              </a:lnSpc>
              <a:spcAft>
                <a:spcPts val="800"/>
              </a:spcAft>
            </a:pPr>
            <a:r>
              <a:rPr lang="sv-SE" sz="3200" kern="100" dirty="0">
                <a:latin typeface="Calibri" panose="020F0502020204030204" pitchFamily="34" charset="0"/>
                <a:ea typeface="Calibri" panose="020F0502020204030204" pitchFamily="34" charset="0"/>
                <a:cs typeface="Times New Roman" panose="02020603050405020304" pitchFamily="18" charset="0"/>
              </a:rPr>
              <a:t>Våra vattenutkastare</a:t>
            </a:r>
            <a:endParaRPr lang="sv-SE"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ruta 3">
            <a:extLst>
              <a:ext uri="{FF2B5EF4-FFF2-40B4-BE49-F238E27FC236}">
                <a16:creationId xmlns:a16="http://schemas.microsoft.com/office/drawing/2014/main" id="{EA942B09-B473-DFCF-B72B-E629F5CD9A6F}"/>
              </a:ext>
            </a:extLst>
          </p:cNvPr>
          <p:cNvSpPr txBox="1"/>
          <p:nvPr/>
        </p:nvSpPr>
        <p:spPr>
          <a:xfrm>
            <a:off x="459954" y="1285550"/>
            <a:ext cx="9296263" cy="5078313"/>
          </a:xfrm>
          <a:prstGeom prst="rect">
            <a:avLst/>
          </a:prstGeom>
          <a:noFill/>
        </p:spPr>
        <p:txBody>
          <a:bodyPr wrap="none" rtlCol="0">
            <a:spAutoFit/>
          </a:bodyPr>
          <a:lstStyle/>
          <a:p>
            <a:pPr marL="285750" indent="-285750">
              <a:buFont typeface="Arial" panose="020B0604020202020204" pitchFamily="34" charset="0"/>
              <a:buChar char="•"/>
            </a:pPr>
            <a:r>
              <a:rPr lang="sv-SE" dirty="0"/>
              <a:t>På varje brygga sitter det en eller flera tappkranar för </a:t>
            </a:r>
            <a:r>
              <a:rPr lang="sv-SE" u="sng" dirty="0"/>
              <a:t>färskvatten</a:t>
            </a:r>
            <a:r>
              <a:rPr lang="sv-SE" dirty="0"/>
              <a:t>, </a:t>
            </a:r>
          </a:p>
          <a:p>
            <a:r>
              <a:rPr lang="sv-SE" dirty="0"/>
              <a:t>     dessa kranar med sitt innehåll är </a:t>
            </a:r>
            <a:r>
              <a:rPr lang="sv-SE" b="1" u="sng" dirty="0"/>
              <a:t>inte till </a:t>
            </a:r>
            <a:r>
              <a:rPr lang="sv-SE" dirty="0"/>
              <a:t>för att tvätta båten. </a:t>
            </a:r>
          </a:p>
          <a:p>
            <a:r>
              <a:rPr lang="sv-SE" dirty="0"/>
              <a:t>     Utan endast för att fylla tank/dunk med dricksvatten.</a:t>
            </a:r>
          </a:p>
          <a:p>
            <a:endParaRPr lang="sv-SE" dirty="0"/>
          </a:p>
          <a:p>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b="1" dirty="0"/>
              <a:t>Vatten för att tvätta båten eller att spola av däcket finns i märkt kran </a:t>
            </a:r>
          </a:p>
          <a:p>
            <a:r>
              <a:rPr lang="sv-SE" b="1" dirty="0"/>
              <a:t>      ”sjövatten” i alla kvarter.  </a:t>
            </a:r>
          </a:p>
          <a:p>
            <a:r>
              <a:rPr lang="sv-SE" b="1" dirty="0"/>
              <a:t>     </a:t>
            </a:r>
            <a:r>
              <a:rPr lang="sv-SE" sz="1400" b="1" dirty="0"/>
              <a:t>(Eller om båten ligger i sjön, finns vatten långsides, både på babord och styrbord sida). </a:t>
            </a:r>
          </a:p>
          <a:p>
            <a:pPr marL="285750" indent="-285750">
              <a:buFont typeface="Arial" panose="020B0604020202020204" pitchFamily="34" charset="0"/>
              <a:buChar char="•"/>
            </a:pPr>
            <a:endParaRPr lang="sv-SE" dirty="0"/>
          </a:p>
          <a:p>
            <a:endParaRPr lang="sv-SE" dirty="0"/>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b="1" dirty="0">
                <a:solidFill>
                  <a:srgbClr val="FF0000"/>
                </a:solidFill>
              </a:rPr>
              <a:t>Det är </a:t>
            </a:r>
            <a:r>
              <a:rPr lang="sv-SE" b="1" u="sng" dirty="0">
                <a:solidFill>
                  <a:srgbClr val="FF0000"/>
                </a:solidFill>
              </a:rPr>
              <a:t>mycket viktigt </a:t>
            </a:r>
            <a:r>
              <a:rPr lang="sv-SE" b="1" dirty="0">
                <a:solidFill>
                  <a:srgbClr val="FF0000"/>
                </a:solidFill>
              </a:rPr>
              <a:t>att efter fylld tank/dunk stänga av kranen så att slangen </a:t>
            </a:r>
          </a:p>
          <a:p>
            <a:r>
              <a:rPr lang="sv-SE" b="1" dirty="0">
                <a:solidFill>
                  <a:srgbClr val="FF0000"/>
                </a:solidFill>
              </a:rPr>
              <a:t>      exempelvis inte ligger i vattnet och spolar ur allt vårt dricksvatten. </a:t>
            </a:r>
          </a:p>
          <a:p>
            <a:r>
              <a:rPr lang="sv-SE" b="1" dirty="0">
                <a:solidFill>
                  <a:srgbClr val="FF0000"/>
                </a:solidFill>
              </a:rPr>
              <a:t>      Klubben har inte kommunalt vatten, utan egen brunn med ett eget vattenförråd.</a:t>
            </a:r>
          </a:p>
          <a:p>
            <a:r>
              <a:rPr lang="sv-SE" b="1" dirty="0">
                <a:solidFill>
                  <a:srgbClr val="FF0000"/>
                </a:solidFill>
              </a:rPr>
              <a:t>      Om man då glömmer/eller med flit inte stänger kranen sinar vattnet och många blir lidande.</a:t>
            </a:r>
          </a:p>
          <a:p>
            <a:r>
              <a:rPr lang="sv-SE" dirty="0"/>
              <a:t>  </a:t>
            </a:r>
          </a:p>
          <a:p>
            <a:endParaRPr lang="sv-SE" dirty="0"/>
          </a:p>
        </p:txBody>
      </p:sp>
      <p:pic>
        <p:nvPicPr>
          <p:cNvPr id="5" name="Picture 2" descr="Produktbild">
            <a:extLst>
              <a:ext uri="{FF2B5EF4-FFF2-40B4-BE49-F238E27FC236}">
                <a16:creationId xmlns:a16="http://schemas.microsoft.com/office/drawing/2014/main" id="{52700D68-66C5-F755-4E72-017EC6D98C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9622215" y="4369713"/>
            <a:ext cx="2334827" cy="24875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å sparar du på vattnet – tio smarta tips - Hem &amp; Hyra">
            <a:extLst>
              <a:ext uri="{FF2B5EF4-FFF2-40B4-BE49-F238E27FC236}">
                <a16:creationId xmlns:a16="http://schemas.microsoft.com/office/drawing/2014/main" id="{70321B12-98B6-4AF2-D234-0CCD31F2D7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21123" y="2590323"/>
            <a:ext cx="2935919" cy="1834949"/>
          </a:xfrm>
          <a:prstGeom prst="rect">
            <a:avLst/>
          </a:prstGeom>
          <a:noFill/>
          <a:extLst>
            <a:ext uri="{909E8E84-426E-40DD-AFC4-6F175D3DCCD1}">
              <a14:hiddenFill xmlns:a14="http://schemas.microsoft.com/office/drawing/2010/main">
                <a:solidFill>
                  <a:srgbClr val="FFFFFF"/>
                </a:solidFill>
              </a14:hiddenFill>
            </a:ext>
          </a:extLst>
        </p:spPr>
      </p:pic>
      <p:pic>
        <p:nvPicPr>
          <p:cNvPr id="2" name="Bildobjekt 1">
            <a:extLst>
              <a:ext uri="{FF2B5EF4-FFF2-40B4-BE49-F238E27FC236}">
                <a16:creationId xmlns:a16="http://schemas.microsoft.com/office/drawing/2014/main" id="{9FA4E18A-41DD-0B86-00F0-51B53659FC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03123">
            <a:off x="8594139" y="474410"/>
            <a:ext cx="3022764" cy="1486663"/>
          </a:xfrm>
          <a:prstGeom prst="rect">
            <a:avLst/>
          </a:prstGeom>
        </p:spPr>
      </p:pic>
    </p:spTree>
    <p:extLst>
      <p:ext uri="{BB962C8B-B14F-4D97-AF65-F5344CB8AC3E}">
        <p14:creationId xmlns:p14="http://schemas.microsoft.com/office/powerpoint/2010/main" val="1323923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53DEE677-D4AF-8F97-1C26-AECF2F319874}"/>
              </a:ext>
            </a:extLst>
          </p:cNvPr>
          <p:cNvSpPr txBox="1"/>
          <p:nvPr/>
        </p:nvSpPr>
        <p:spPr>
          <a:xfrm>
            <a:off x="3167478" y="424745"/>
            <a:ext cx="4254254"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kern="100" dirty="0">
                <a:latin typeface="Calibri" panose="020F0502020204030204" pitchFamily="34" charset="0"/>
                <a:ea typeface="Calibri" panose="020F0502020204030204" pitchFamily="34" charset="0"/>
                <a:cs typeface="Times New Roman" panose="02020603050405020304" pitchFamily="18" charset="0"/>
              </a:rPr>
              <a:t>H</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amnens koordinater</a:t>
            </a:r>
          </a:p>
        </p:txBody>
      </p:sp>
      <p:sp>
        <p:nvSpPr>
          <p:cNvPr id="5" name="textruta 4">
            <a:extLst>
              <a:ext uri="{FF2B5EF4-FFF2-40B4-BE49-F238E27FC236}">
                <a16:creationId xmlns:a16="http://schemas.microsoft.com/office/drawing/2014/main" id="{D7D2FE07-5253-A0D9-D72F-724E91DDCC89}"/>
              </a:ext>
            </a:extLst>
          </p:cNvPr>
          <p:cNvSpPr txBox="1"/>
          <p:nvPr/>
        </p:nvSpPr>
        <p:spPr>
          <a:xfrm>
            <a:off x="2452455" y="5499385"/>
            <a:ext cx="6094520" cy="592726"/>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sv-SE" sz="3200" b="1" i="1" kern="100" dirty="0">
                <a:effectLst/>
                <a:latin typeface="Arial" panose="020B0604020202020204" pitchFamily="34" charset="0"/>
                <a:ea typeface="Calibri" panose="020F0502020204030204" pitchFamily="34" charset="0"/>
                <a:cs typeface="Times New Roman" panose="02020603050405020304" pitchFamily="18" charset="0"/>
              </a:rPr>
              <a:t>N 59° 28.122', E17° 40.913'</a:t>
            </a:r>
            <a:endParaRPr lang="sv-SE" sz="32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Bildobjekt 6">
            <a:extLst>
              <a:ext uri="{FF2B5EF4-FFF2-40B4-BE49-F238E27FC236}">
                <a16:creationId xmlns:a16="http://schemas.microsoft.com/office/drawing/2014/main" id="{5CACCC83-86B9-F331-C534-6EC79025E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880" y="1358615"/>
            <a:ext cx="5585759" cy="3464897"/>
          </a:xfrm>
          <a:prstGeom prst="rect">
            <a:avLst/>
          </a:prstGeom>
        </p:spPr>
      </p:pic>
      <p:pic>
        <p:nvPicPr>
          <p:cNvPr id="2050" name="Picture 2">
            <a:extLst>
              <a:ext uri="{FF2B5EF4-FFF2-40B4-BE49-F238E27FC236}">
                <a16:creationId xmlns:a16="http://schemas.microsoft.com/office/drawing/2014/main" id="{EE2F64D0-EBA8-A518-9FC2-D79E72AC5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464" y="1358614"/>
            <a:ext cx="3464897" cy="3464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679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A9EF458C-6CB7-DBDD-57E9-D1BC66E5AC75}"/>
              </a:ext>
            </a:extLst>
          </p:cNvPr>
          <p:cNvSpPr txBox="1"/>
          <p:nvPr/>
        </p:nvSpPr>
        <p:spPr>
          <a:xfrm>
            <a:off x="2235861" y="515758"/>
            <a:ext cx="7219223" cy="584775"/>
          </a:xfrm>
          <a:prstGeom prst="rect">
            <a:avLst/>
          </a:prstGeom>
          <a:noFill/>
        </p:spPr>
        <p:txBody>
          <a:bodyPr wrap="square">
            <a:spAutoFit/>
          </a:bodyPr>
          <a:lstStyle/>
          <a:p>
            <a:r>
              <a:rPr lang="sv-SE" sz="32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dirty="0">
                <a:latin typeface="Calibri" panose="020F0502020204030204" pitchFamily="34" charset="0"/>
                <a:ea typeface="Calibri" panose="020F0502020204030204" pitchFamily="34" charset="0"/>
                <a:cs typeface="Times New Roman" panose="02020603050405020304" pitchFamily="18" charset="0"/>
              </a:rPr>
              <a:t>G</a:t>
            </a:r>
            <a:r>
              <a:rPr lang="sv-SE" sz="3200" dirty="0">
                <a:effectLst/>
                <a:latin typeface="Calibri" panose="020F0502020204030204" pitchFamily="34" charset="0"/>
                <a:ea typeface="Calibri" panose="020F0502020204030204" pitchFamily="34" charset="0"/>
                <a:cs typeface="Times New Roman" panose="02020603050405020304" pitchFamily="18" charset="0"/>
              </a:rPr>
              <a:t>ällande hastigheter på land och vatten.</a:t>
            </a:r>
            <a:endParaRPr lang="sv-SE" sz="3200" dirty="0"/>
          </a:p>
        </p:txBody>
      </p:sp>
      <p:sp>
        <p:nvSpPr>
          <p:cNvPr id="5" name="textruta 4">
            <a:extLst>
              <a:ext uri="{FF2B5EF4-FFF2-40B4-BE49-F238E27FC236}">
                <a16:creationId xmlns:a16="http://schemas.microsoft.com/office/drawing/2014/main" id="{CF6FDB32-8768-1A3A-1E63-B13E20EA87C3}"/>
              </a:ext>
            </a:extLst>
          </p:cNvPr>
          <p:cNvSpPr txBox="1"/>
          <p:nvPr/>
        </p:nvSpPr>
        <p:spPr>
          <a:xfrm>
            <a:off x="367644" y="2281176"/>
            <a:ext cx="6371548" cy="3134384"/>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da-DK" sz="2800" b="1" u="sng" kern="100" dirty="0">
                <a:effectLst/>
                <a:latin typeface="Calibri" panose="020F0502020204030204" pitchFamily="34" charset="0"/>
                <a:ea typeface="Calibri" panose="020F0502020204030204" pitchFamily="34" charset="0"/>
                <a:cs typeface="Calibri" panose="020F0502020204030204" pitchFamily="34" charset="0"/>
              </a:rPr>
              <a:t>Max</a:t>
            </a:r>
            <a:r>
              <a:rPr lang="da-DK" sz="2800" b="1" u="sng"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gång fart</a:t>
            </a:r>
            <a:r>
              <a:rPr lang="da-DK" sz="2800" b="1" kern="100" dirty="0">
                <a:effectLst/>
                <a:latin typeface="Calibri" panose="020F0502020204030204" pitchFamily="34" charset="0"/>
                <a:ea typeface="Calibri" panose="020F0502020204030204" pitchFamily="34" charset="0"/>
                <a:cs typeface="Calibri" panose="020F0502020204030204" pitchFamily="34" charset="0"/>
              </a:rPr>
              <a:t> på hamnplanen. </a:t>
            </a:r>
          </a:p>
          <a:p>
            <a:pPr marL="342900" lvl="0" indent="-342900">
              <a:lnSpc>
                <a:spcPct val="107000"/>
              </a:lnSpc>
              <a:buFont typeface="Symbol" panose="05050102010706020507" pitchFamily="18" charset="2"/>
              <a:buChar char=""/>
            </a:pPr>
            <a:endParaRPr lang="da-DK" kern="100" dirty="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sv-SE" sz="1400" dirty="0"/>
              <a:t>I Trafikförordningen anges inte någon exakt hastighetsbegränsning, men generellt brukar </a:t>
            </a:r>
            <a:r>
              <a:rPr lang="sv-SE" sz="1400" b="1" dirty="0"/>
              <a:t>gång fart </a:t>
            </a:r>
            <a:r>
              <a:rPr lang="sv-SE" sz="1400" dirty="0"/>
              <a:t>antas vara </a:t>
            </a:r>
            <a:r>
              <a:rPr lang="sv-SE" sz="2800" b="1" dirty="0">
                <a:highlight>
                  <a:srgbClr val="FFFF00"/>
                </a:highlight>
              </a:rPr>
              <a:t>6–8 km/tim</a:t>
            </a:r>
            <a:r>
              <a:rPr lang="sv-SE" sz="1400" dirty="0"/>
              <a:t>.</a:t>
            </a:r>
            <a:endParaRPr lang="da-DK" sz="14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da-DK" sz="1400" kern="100" dirty="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da-DK" sz="1400" kern="100" dirty="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da-DK" sz="1400" kern="100" dirty="0">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Symbol" panose="05050102010706020507" pitchFamily="18" charset="2"/>
              <a:buChar char=""/>
            </a:pPr>
            <a:endParaRPr lang="da-DK" sz="1400" kern="100" dirty="0">
              <a:latin typeface="Calibri" panose="020F0502020204030204" pitchFamily="34" charset="0"/>
              <a:ea typeface="Calibri" panose="020F0502020204030204" pitchFamily="34" charset="0"/>
              <a:cs typeface="Calibri" panose="020F0502020204030204" pitchFamily="34" charset="0"/>
            </a:endParaRPr>
          </a:p>
          <a:p>
            <a:pPr lvl="0">
              <a:lnSpc>
                <a:spcPct val="107000"/>
              </a:lnSpc>
            </a:pPr>
            <a:endParaRPr lang="sv-SE"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2800" b="1" u="sng" kern="100" dirty="0">
                <a:effectLst/>
                <a:latin typeface="Calibri" panose="020F0502020204030204" pitchFamily="34" charset="0"/>
                <a:ea typeface="Calibri" panose="020F0502020204030204" pitchFamily="34" charset="0"/>
                <a:cs typeface="Times New Roman" panose="02020603050405020304" pitchFamily="18" charset="0"/>
              </a:rPr>
              <a:t>Max 3</a:t>
            </a:r>
            <a:r>
              <a:rPr lang="da-DK" sz="2800" b="1" kern="100" dirty="0">
                <a:effectLst/>
                <a:latin typeface="Calibri" panose="020F0502020204030204" pitchFamily="34" charset="0"/>
                <a:ea typeface="Calibri" panose="020F0502020204030204" pitchFamily="34" charset="0"/>
                <a:cs typeface="Times New Roman" panose="02020603050405020304" pitchFamily="18" charset="0"/>
              </a:rPr>
              <a:t> knop i hamnbassängen. </a:t>
            </a:r>
            <a:endParaRPr lang="sv-SE"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Eco-driving på sjön - här är tipsen! - Bottenviken.se - Din Guide till  Bottenvikens Skärgårdar">
            <a:extLst>
              <a:ext uri="{FF2B5EF4-FFF2-40B4-BE49-F238E27FC236}">
                <a16:creationId xmlns:a16="http://schemas.microsoft.com/office/drawing/2014/main" id="{FD4D90EF-3051-EF51-2F4B-AD1BAD877A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894321" y="4269614"/>
            <a:ext cx="2880805" cy="18545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mpass Rose, schablon A4, Viva Decor - | WS &amp; Co">
            <a:extLst>
              <a:ext uri="{FF2B5EF4-FFF2-40B4-BE49-F238E27FC236}">
                <a16:creationId xmlns:a16="http://schemas.microsoft.com/office/drawing/2014/main" id="{9D52B682-E12A-5036-F1FB-C7F120FE41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7076" y="159501"/>
            <a:ext cx="1882065" cy="1882065"/>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a:extLst>
              <a:ext uri="{FF2B5EF4-FFF2-40B4-BE49-F238E27FC236}">
                <a16:creationId xmlns:a16="http://schemas.microsoft.com/office/drawing/2014/main" id="{F5FFEBA5-DF70-F375-9A28-A7A37C1630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9063" y="4574752"/>
            <a:ext cx="960259" cy="964178"/>
          </a:xfrm>
          <a:prstGeom prst="rect">
            <a:avLst/>
          </a:prstGeom>
        </p:spPr>
      </p:pic>
      <p:pic>
        <p:nvPicPr>
          <p:cNvPr id="3078" name="Picture 6" descr="Formel 1-resor Spielberg - Österrikes GP | Officiella F1-biljetter - OLKA  Sportresor">
            <a:extLst>
              <a:ext uri="{FF2B5EF4-FFF2-40B4-BE49-F238E27FC236}">
                <a16:creationId xmlns:a16="http://schemas.microsoft.com/office/drawing/2014/main" id="{BEF39B7D-FB7D-3C97-6217-1FA098AF92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0008" y="1552911"/>
            <a:ext cx="2605118" cy="1737282"/>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a:extLst>
              <a:ext uri="{FF2B5EF4-FFF2-40B4-BE49-F238E27FC236}">
                <a16:creationId xmlns:a16="http://schemas.microsoft.com/office/drawing/2014/main" id="{2DB1B7FE-BD41-FC7D-2EB4-3599FD70FF82}"/>
              </a:ext>
            </a:extLst>
          </p:cNvPr>
          <p:cNvSpPr txBox="1"/>
          <p:nvPr/>
        </p:nvSpPr>
        <p:spPr>
          <a:xfrm>
            <a:off x="8406752" y="2713112"/>
            <a:ext cx="2079415" cy="577081"/>
          </a:xfrm>
          <a:prstGeom prst="rect">
            <a:avLst/>
          </a:prstGeom>
          <a:noFill/>
        </p:spPr>
        <p:txBody>
          <a:bodyPr wrap="none" rtlCol="0">
            <a:spAutoFit/>
          </a:bodyPr>
          <a:lstStyle/>
          <a:p>
            <a:r>
              <a:rPr lang="sv-SE" sz="1050" b="1" dirty="0">
                <a:solidFill>
                  <a:srgbClr val="FFFF00"/>
                </a:solidFill>
              </a:rPr>
              <a:t>Det finns bilförare i klubben  som </a:t>
            </a:r>
          </a:p>
          <a:p>
            <a:r>
              <a:rPr lang="sv-SE" sz="1050" b="1" dirty="0">
                <a:solidFill>
                  <a:srgbClr val="FFFF00"/>
                </a:solidFill>
              </a:rPr>
              <a:t>tror att våran Hamnplan </a:t>
            </a:r>
          </a:p>
          <a:p>
            <a:r>
              <a:rPr lang="sv-SE" sz="1050" b="1" dirty="0">
                <a:solidFill>
                  <a:srgbClr val="FFFF00"/>
                </a:solidFill>
              </a:rPr>
              <a:t>Är en F1 bana. </a:t>
            </a:r>
          </a:p>
        </p:txBody>
      </p:sp>
      <p:pic>
        <p:nvPicPr>
          <p:cNvPr id="2" name="Picture 2" descr="Gågata och gångfartsområde gällande trafikregler">
            <a:extLst>
              <a:ext uri="{FF2B5EF4-FFF2-40B4-BE49-F238E27FC236}">
                <a16:creationId xmlns:a16="http://schemas.microsoft.com/office/drawing/2014/main" id="{FA994296-F369-3CE7-A244-231C237CED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8657" y="1576905"/>
            <a:ext cx="2081070" cy="149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548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2AEEDDCD-C9EC-F102-AF58-F9983E63E090}"/>
              </a:ext>
            </a:extLst>
          </p:cNvPr>
          <p:cNvSpPr>
            <a:spLocks noGrp="1"/>
          </p:cNvSpPr>
          <p:nvPr>
            <p:ph type="title"/>
          </p:nvPr>
        </p:nvSpPr>
        <p:spPr>
          <a:xfrm>
            <a:off x="572493" y="238539"/>
            <a:ext cx="11018520" cy="1434415"/>
          </a:xfrm>
        </p:spPr>
        <p:txBody>
          <a:bodyPr anchor="b">
            <a:normAutofit/>
          </a:bodyPr>
          <a:lstStyle/>
          <a:p>
            <a:r>
              <a:rPr lang="sv-SE" sz="5400"/>
              <a:t>Miljöpolicy</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6B731B0C-3AA8-5AED-23BA-1372C3B1E775}"/>
              </a:ext>
            </a:extLst>
          </p:cNvPr>
          <p:cNvSpPr>
            <a:spLocks noGrp="1"/>
          </p:cNvSpPr>
          <p:nvPr>
            <p:ph idx="1"/>
          </p:nvPr>
        </p:nvSpPr>
        <p:spPr>
          <a:xfrm>
            <a:off x="572493" y="2071316"/>
            <a:ext cx="6713552" cy="4119172"/>
          </a:xfrm>
        </p:spPr>
        <p:txBody>
          <a:bodyPr anchor="t">
            <a:normAutofit/>
          </a:bodyPr>
          <a:lstStyle/>
          <a:p>
            <a:pPr marL="0" indent="0">
              <a:buNone/>
            </a:pPr>
            <a:r>
              <a:rPr lang="sv-SE" sz="1500" dirty="0">
                <a:effectLst/>
                <a:latin typeface="Calibri" panose="020F0502020204030204" pitchFamily="34" charset="0"/>
                <a:ea typeface="Calibri" panose="020F0502020204030204" pitchFamily="34" charset="0"/>
                <a:cs typeface="Times New Roman" panose="02020603050405020304" pitchFamily="18" charset="0"/>
              </a:rPr>
              <a:t>Båtsällskapet Arken och dess medlemmar ska: </a:t>
            </a:r>
          </a:p>
          <a:p>
            <a:pPr marL="342900" lvl="0" indent="-342900">
              <a:buFont typeface="Symbol" pitchFamily="2" charset="2"/>
              <a:buChar char=""/>
            </a:pPr>
            <a:r>
              <a:rPr lang="sv-SE" sz="1500" dirty="0">
                <a:effectLst/>
                <a:latin typeface="Calibri" panose="020F0502020204030204" pitchFamily="34" charset="0"/>
                <a:ea typeface="Calibri" panose="020F0502020204030204" pitchFamily="34" charset="0"/>
                <a:cs typeface="Times New Roman" panose="02020603050405020304" pitchFamily="18" charset="0"/>
              </a:rPr>
              <a:t>Sträva efter att så långt som möjligt minimera miljöpåverkan av vår verksamhet genom att agera på̊ ett miljöriktigt sätt i vårt båtliv, framför allt genom att följa de miljöregler och den avfallsplan som klubben tagit fram samt genom att följa gällande miljölagstiftning.</a:t>
            </a:r>
          </a:p>
          <a:p>
            <a:pPr marL="342900" lvl="0" indent="-342900">
              <a:buFont typeface="Symbol" pitchFamily="2" charset="2"/>
              <a:buChar char=""/>
            </a:pPr>
            <a:r>
              <a:rPr lang="sv-SE" sz="1500" dirty="0">
                <a:effectLst/>
                <a:latin typeface="Calibri" panose="020F0502020204030204" pitchFamily="34" charset="0"/>
                <a:ea typeface="Calibri" panose="020F0502020204030204" pitchFamily="34" charset="0"/>
                <a:cs typeface="Times New Roman" panose="02020603050405020304" pitchFamily="18" charset="0"/>
              </a:rPr>
              <a:t>Efter bästa förmåga välja de mest miljövänliga alternativen samt produkter som godkänts av myndigheter vid underhållsarbeten på den egna båten, vid båttransport (drivmedel) och vid omhändertagande av avfall. </a:t>
            </a:r>
          </a:p>
          <a:p>
            <a:pPr marL="342900" lvl="0" indent="-342900">
              <a:buFont typeface="Symbol" pitchFamily="2" charset="2"/>
              <a:buChar char=""/>
            </a:pPr>
            <a:r>
              <a:rPr lang="sv-SE" sz="1500" dirty="0">
                <a:effectLst/>
                <a:latin typeface="Calibri" panose="020F0502020204030204" pitchFamily="34" charset="0"/>
                <a:ea typeface="Calibri" panose="020F0502020204030204" pitchFamily="34" charset="0"/>
                <a:cs typeface="Times New Roman" panose="02020603050405020304" pitchFamily="18" charset="0"/>
              </a:rPr>
              <a:t>Sprida informationen om klubbens miljöpolicy och miljöregler för att BS Arkens ambitioner och mål avseende miljöarbetet ska få genomslag. </a:t>
            </a:r>
          </a:p>
          <a:p>
            <a:pPr marL="342900" lvl="0" indent="-342900">
              <a:buFont typeface="Symbol" pitchFamily="2" charset="2"/>
              <a:buChar char=""/>
            </a:pPr>
            <a:r>
              <a:rPr lang="sv-SE" sz="1500" dirty="0">
                <a:effectLst/>
                <a:latin typeface="Calibri" panose="020F0502020204030204" pitchFamily="34" charset="0"/>
                <a:ea typeface="Calibri" panose="020F0502020204030204" pitchFamily="34" charset="0"/>
                <a:cs typeface="Times New Roman" panose="02020603050405020304" pitchFamily="18" charset="0"/>
              </a:rPr>
              <a:t>Verka för sopsortering i en utsträckning som är miljömässigt motiverad. </a:t>
            </a:r>
          </a:p>
          <a:p>
            <a:pPr marL="0" indent="0">
              <a:buNone/>
            </a:pPr>
            <a:endParaRPr lang="sv-SE" sz="15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sz="1500" dirty="0">
                <a:effectLst/>
                <a:latin typeface="Calibri" panose="020F0502020204030204" pitchFamily="34" charset="0"/>
                <a:ea typeface="Calibri" panose="020F0502020204030204" pitchFamily="34" charset="0"/>
                <a:cs typeface="Times New Roman" panose="02020603050405020304" pitchFamily="18" charset="0"/>
              </a:rPr>
              <a:t>Klubbens och medlemmarnas miljöengagemang sträcker sig även till att omfatta övriga vattenområden i Mälaren samt Stockholms skärgård.</a:t>
            </a:r>
          </a:p>
          <a:p>
            <a:endParaRPr lang="sv-SE" sz="1500" dirty="0"/>
          </a:p>
        </p:txBody>
      </p:sp>
      <p:pic>
        <p:nvPicPr>
          <p:cNvPr id="5" name="Bild 2" descr="Miljöpolicy – PRIMEdge Sweden">
            <a:extLst>
              <a:ext uri="{FF2B5EF4-FFF2-40B4-BE49-F238E27FC236}">
                <a16:creationId xmlns:a16="http://schemas.microsoft.com/office/drawing/2014/main" id="{0F86DAED-83C6-452B-A351-D359A83BC9E1}"/>
              </a:ext>
            </a:extLst>
          </p:cNvPr>
          <p:cNvPicPr>
            <a:picLocks noChangeAspect="1"/>
          </p:cNvPicPr>
          <p:nvPr/>
        </p:nvPicPr>
        <p:blipFill rotWithShape="1">
          <a:blip r:embed="rId2">
            <a:extLst>
              <a:ext uri="{28A0092B-C50C-407E-A947-70E740481C1C}">
                <a14:useLocalDpi xmlns:a14="http://schemas.microsoft.com/office/drawing/2010/main" val="0"/>
              </a:ext>
            </a:extLst>
          </a:blip>
          <a:srcRect l="3355" r="4435" b="1"/>
          <a:stretch/>
        </p:blipFill>
        <p:spPr bwMode="auto">
          <a:xfrm>
            <a:off x="7675658" y="2093976"/>
            <a:ext cx="3941064" cy="4096512"/>
          </a:xfrm>
          <a:prstGeom prst="rect">
            <a:avLst/>
          </a:prstGeom>
          <a:noFill/>
        </p:spPr>
      </p:pic>
    </p:spTree>
    <p:extLst>
      <p:ext uri="{BB962C8B-B14F-4D97-AF65-F5344CB8AC3E}">
        <p14:creationId xmlns:p14="http://schemas.microsoft.com/office/powerpoint/2010/main" val="2767841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0A0010BD-21B7-CBD2-555E-6042C2E96018}"/>
              </a:ext>
            </a:extLst>
          </p:cNvPr>
          <p:cNvSpPr txBox="1"/>
          <p:nvPr/>
        </p:nvSpPr>
        <p:spPr>
          <a:xfrm>
            <a:off x="3758436" y="526142"/>
            <a:ext cx="2713386" cy="584775"/>
          </a:xfrm>
          <a:prstGeom prst="rect">
            <a:avLst/>
          </a:prstGeom>
          <a:noFill/>
        </p:spPr>
        <p:txBody>
          <a:bodyPr wrap="square">
            <a:spAutoFit/>
          </a:bodyPr>
          <a:lstStyle/>
          <a:p>
            <a:r>
              <a:rPr lang="da-DK" sz="3200" kern="100" dirty="0">
                <a:effectLst/>
                <a:latin typeface="Calibri" panose="020F0502020204030204" pitchFamily="34" charset="0"/>
                <a:ea typeface="Calibri" panose="020F0502020204030204" pitchFamily="34" charset="0"/>
                <a:cs typeface="Times New Roman" panose="02020603050405020304" pitchFamily="18" charset="0"/>
              </a:rPr>
              <a:t> </a:t>
            </a:r>
            <a:r>
              <a:rPr lang="sv-SE" sz="3200" kern="100" dirty="0">
                <a:highlight>
                  <a:srgbClr val="FF0000"/>
                </a:highlight>
                <a:latin typeface="Calibri" panose="020F0502020204030204" pitchFamily="34" charset="0"/>
                <a:ea typeface="Calibri" panose="020F0502020204030204" pitchFamily="34" charset="0"/>
                <a:cs typeface="Times New Roman" panose="02020603050405020304" pitchFamily="18" charset="0"/>
              </a:rPr>
              <a:t>O</a:t>
            </a:r>
            <a:r>
              <a:rPr lang="sv-SE" sz="3200" kern="100"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rPr>
              <a:t>lycksrisker</a:t>
            </a:r>
            <a:r>
              <a:rPr lang="sv-SE" sz="3200" kern="100" dirty="0">
                <a:highlight>
                  <a:srgbClr val="FF0000"/>
                </a:highlight>
                <a:latin typeface="Calibri" panose="020F0502020204030204" pitchFamily="34" charset="0"/>
                <a:ea typeface="Calibri" panose="020F0502020204030204" pitchFamily="34" charset="0"/>
                <a:cs typeface="Times New Roman" panose="02020603050405020304" pitchFamily="18" charset="0"/>
              </a:rPr>
              <a:t>.</a:t>
            </a:r>
            <a:endParaRPr lang="sv-SE" sz="3200" dirty="0">
              <a:highlight>
                <a:srgbClr val="FF0000"/>
              </a:highlight>
            </a:endParaRPr>
          </a:p>
        </p:txBody>
      </p:sp>
      <p:sp>
        <p:nvSpPr>
          <p:cNvPr id="6" name="textruta 5">
            <a:extLst>
              <a:ext uri="{FF2B5EF4-FFF2-40B4-BE49-F238E27FC236}">
                <a16:creationId xmlns:a16="http://schemas.microsoft.com/office/drawing/2014/main" id="{826E6731-F0E7-485B-17C7-02BD6389FB61}"/>
              </a:ext>
            </a:extLst>
          </p:cNvPr>
          <p:cNvSpPr txBox="1"/>
          <p:nvPr/>
        </p:nvSpPr>
        <p:spPr>
          <a:xfrm>
            <a:off x="1032029" y="2054516"/>
            <a:ext cx="6094520" cy="738664"/>
          </a:xfrm>
          <a:prstGeom prst="rect">
            <a:avLst/>
          </a:prstGeom>
          <a:noFill/>
        </p:spPr>
        <p:txBody>
          <a:bodyPr wrap="square">
            <a:spAutoFit/>
          </a:bodyPr>
          <a:lstStyle/>
          <a:p>
            <a:pPr marL="285750" indent="-285750">
              <a:buFont typeface="Arial" panose="020B0604020202020204" pitchFamily="34" charset="0"/>
              <a:buChar char="•"/>
            </a:pPr>
            <a:r>
              <a:rPr lang="sv-SE" sz="1400" b="0" i="0" dirty="0">
                <a:solidFill>
                  <a:srgbClr val="000000"/>
                </a:solidFill>
                <a:effectLst/>
              </a:rPr>
              <a:t>Bestämmelserna syftar till att i hela landet bereda människors liv och hälsa samt egendom och miljö ett med hänsyn till de lokala förhållandena tillfredsställande och likvärdigt skydd mot olyckor.</a:t>
            </a:r>
            <a:endParaRPr lang="sv-SE" sz="1400" dirty="0"/>
          </a:p>
        </p:txBody>
      </p:sp>
      <p:sp>
        <p:nvSpPr>
          <p:cNvPr id="8" name="textruta 7">
            <a:extLst>
              <a:ext uri="{FF2B5EF4-FFF2-40B4-BE49-F238E27FC236}">
                <a16:creationId xmlns:a16="http://schemas.microsoft.com/office/drawing/2014/main" id="{EB9B5453-7552-BF99-8646-CBF1BC6540CF}"/>
              </a:ext>
            </a:extLst>
          </p:cNvPr>
          <p:cNvSpPr txBox="1"/>
          <p:nvPr/>
        </p:nvSpPr>
        <p:spPr>
          <a:xfrm>
            <a:off x="1032029" y="1531296"/>
            <a:ext cx="6094520" cy="523220"/>
          </a:xfrm>
          <a:prstGeom prst="rect">
            <a:avLst/>
          </a:prstGeom>
          <a:noFill/>
        </p:spPr>
        <p:txBody>
          <a:bodyPr wrap="square">
            <a:spAutoFit/>
          </a:bodyPr>
          <a:lstStyle/>
          <a:p>
            <a:pPr marL="285750" indent="-285750">
              <a:buFont typeface="Arial" panose="020B0604020202020204" pitchFamily="34" charset="0"/>
              <a:buChar char="•"/>
            </a:pPr>
            <a:r>
              <a:rPr lang="sv-SE" sz="1400" b="1" i="0" dirty="0">
                <a:solidFill>
                  <a:srgbClr val="000000"/>
                </a:solidFill>
                <a:effectLst/>
              </a:rPr>
              <a:t>Vi följer Båtunionens handbok för planering och säkerhet i hamnar för fritidsbåtar.</a:t>
            </a:r>
            <a:endParaRPr lang="sv-SE" sz="1400" b="1" dirty="0"/>
          </a:p>
        </p:txBody>
      </p:sp>
      <p:sp>
        <p:nvSpPr>
          <p:cNvPr id="10" name="textruta 9">
            <a:extLst>
              <a:ext uri="{FF2B5EF4-FFF2-40B4-BE49-F238E27FC236}">
                <a16:creationId xmlns:a16="http://schemas.microsoft.com/office/drawing/2014/main" id="{6D3B151F-1D31-6D7D-C298-B75F0CE024DB}"/>
              </a:ext>
            </a:extLst>
          </p:cNvPr>
          <p:cNvSpPr txBox="1"/>
          <p:nvPr/>
        </p:nvSpPr>
        <p:spPr>
          <a:xfrm>
            <a:off x="1032029" y="2815964"/>
            <a:ext cx="6436310" cy="738664"/>
          </a:xfrm>
          <a:prstGeom prst="rect">
            <a:avLst/>
          </a:prstGeom>
          <a:noFill/>
        </p:spPr>
        <p:txBody>
          <a:bodyPr wrap="square">
            <a:spAutoFit/>
          </a:bodyPr>
          <a:lstStyle/>
          <a:p>
            <a:pPr marL="285750" indent="-285750">
              <a:buFont typeface="Arial" panose="020B0604020202020204" pitchFamily="34" charset="0"/>
              <a:buChar char="•"/>
            </a:pPr>
            <a:r>
              <a:rPr lang="sv-SE" sz="1400" b="0" i="0" dirty="0">
                <a:solidFill>
                  <a:srgbClr val="000000"/>
                </a:solidFill>
                <a:effectLst/>
              </a:rPr>
              <a:t>En person måste kunna hjälpa en nödställd som hamnat i vattnet utan att riskera sitt eget liv. Livräddningsutrustningen i hamnen måste åtminstone bestå av stegar och livboj.</a:t>
            </a:r>
            <a:endParaRPr lang="sv-SE" sz="1400" dirty="0"/>
          </a:p>
        </p:txBody>
      </p:sp>
      <p:sp>
        <p:nvSpPr>
          <p:cNvPr id="12" name="textruta 11">
            <a:extLst>
              <a:ext uri="{FF2B5EF4-FFF2-40B4-BE49-F238E27FC236}">
                <a16:creationId xmlns:a16="http://schemas.microsoft.com/office/drawing/2014/main" id="{8B55AA32-B6FE-4E17-D4B7-6398BC3CF0B1}"/>
              </a:ext>
            </a:extLst>
          </p:cNvPr>
          <p:cNvSpPr txBox="1"/>
          <p:nvPr/>
        </p:nvSpPr>
        <p:spPr>
          <a:xfrm>
            <a:off x="1032029" y="3578031"/>
            <a:ext cx="6609424" cy="307777"/>
          </a:xfrm>
          <a:prstGeom prst="rect">
            <a:avLst/>
          </a:prstGeom>
          <a:noFill/>
        </p:spPr>
        <p:txBody>
          <a:bodyPr wrap="square">
            <a:spAutoFit/>
          </a:bodyPr>
          <a:lstStyle/>
          <a:p>
            <a:pPr marL="285750" indent="-285750">
              <a:buFont typeface="Arial" panose="020B0604020202020204" pitchFamily="34" charset="0"/>
              <a:buChar char="•"/>
            </a:pPr>
            <a:r>
              <a:rPr lang="sv-SE" sz="1400" b="0" i="0" dirty="0">
                <a:solidFill>
                  <a:srgbClr val="000000"/>
                </a:solidFill>
                <a:effectLst/>
              </a:rPr>
              <a:t>Utrustningen ska finnas i eller i närheten av hamnen. </a:t>
            </a:r>
            <a:endParaRPr lang="sv-SE" sz="1400" dirty="0"/>
          </a:p>
        </p:txBody>
      </p:sp>
      <p:sp>
        <p:nvSpPr>
          <p:cNvPr id="14" name="textruta 13">
            <a:extLst>
              <a:ext uri="{FF2B5EF4-FFF2-40B4-BE49-F238E27FC236}">
                <a16:creationId xmlns:a16="http://schemas.microsoft.com/office/drawing/2014/main" id="{1BFBCDE3-A76B-5EEC-5AE9-D668407B9290}"/>
              </a:ext>
            </a:extLst>
          </p:cNvPr>
          <p:cNvSpPr txBox="1"/>
          <p:nvPr/>
        </p:nvSpPr>
        <p:spPr>
          <a:xfrm>
            <a:off x="1032029" y="4026182"/>
            <a:ext cx="6609424" cy="307777"/>
          </a:xfrm>
          <a:prstGeom prst="rect">
            <a:avLst/>
          </a:prstGeom>
          <a:noFill/>
        </p:spPr>
        <p:txBody>
          <a:bodyPr wrap="square">
            <a:spAutoFit/>
          </a:bodyPr>
          <a:lstStyle/>
          <a:p>
            <a:pPr marL="285750" indent="-285750">
              <a:buFont typeface="Arial" panose="020B0604020202020204" pitchFamily="34" charset="0"/>
              <a:buChar char="•"/>
            </a:pPr>
            <a:r>
              <a:rPr lang="sv-SE" sz="1400" dirty="0">
                <a:solidFill>
                  <a:srgbClr val="000000"/>
                </a:solidFill>
              </a:rPr>
              <a:t>L</a:t>
            </a:r>
            <a:r>
              <a:rPr lang="sv-SE" sz="1400" b="0" i="0" dirty="0">
                <a:solidFill>
                  <a:srgbClr val="000000"/>
                </a:solidFill>
                <a:effectLst/>
              </a:rPr>
              <a:t>ätt att hitta (välskyltat) och lättillgänglig från hela hamnen. </a:t>
            </a:r>
            <a:endParaRPr lang="sv-SE" sz="1400" dirty="0"/>
          </a:p>
        </p:txBody>
      </p:sp>
      <p:pic>
        <p:nvPicPr>
          <p:cNvPr id="16" name="Bildobjekt 15" descr="En bild som visar båt, utomhus, av trä, docka&#10;&#10;Automatiskt genererad beskrivning">
            <a:extLst>
              <a:ext uri="{FF2B5EF4-FFF2-40B4-BE49-F238E27FC236}">
                <a16:creationId xmlns:a16="http://schemas.microsoft.com/office/drawing/2014/main" id="{69174977-B5DE-E80C-7ECE-588BCDBB5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7140" y="551806"/>
            <a:ext cx="2837302" cy="1958980"/>
          </a:xfrm>
          <a:prstGeom prst="rect">
            <a:avLst/>
          </a:prstGeom>
        </p:spPr>
      </p:pic>
      <p:pic>
        <p:nvPicPr>
          <p:cNvPr id="2050" name="Picture 2">
            <a:extLst>
              <a:ext uri="{FF2B5EF4-FFF2-40B4-BE49-F238E27FC236}">
                <a16:creationId xmlns:a16="http://schemas.microsoft.com/office/drawing/2014/main" id="{9A016A9E-0B4B-3917-65C8-9101FF0C524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053923" y="4824156"/>
            <a:ext cx="1704513" cy="1826579"/>
          </a:xfrm>
          <a:prstGeom prst="rect">
            <a:avLst/>
          </a:prstGeom>
          <a:noFill/>
          <a:extLst>
            <a:ext uri="{909E8E84-426E-40DD-AFC4-6F175D3DCCD1}">
              <a14:hiddenFill xmlns:a14="http://schemas.microsoft.com/office/drawing/2010/main">
                <a:solidFill>
                  <a:srgbClr val="FFFFFF"/>
                </a:solidFill>
              </a14:hiddenFill>
            </a:ext>
          </a:extLst>
        </p:spPr>
      </p:pic>
      <p:pic>
        <p:nvPicPr>
          <p:cNvPr id="22" name="Bildobjekt 21" descr="En bild som visar vatten, utomhus&#10;&#10;Automatiskt genererad beskrivning">
            <a:extLst>
              <a:ext uri="{FF2B5EF4-FFF2-40B4-BE49-F238E27FC236}">
                <a16:creationId xmlns:a16="http://schemas.microsoft.com/office/drawing/2014/main" id="{8591AB18-3C5C-2F44-4397-4E526E38C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5696" y="3885808"/>
            <a:ext cx="4478641" cy="2662626"/>
          </a:xfrm>
          <a:prstGeom prst="rect">
            <a:avLst/>
          </a:prstGeom>
        </p:spPr>
      </p:pic>
      <p:pic>
        <p:nvPicPr>
          <p:cNvPr id="7" name="Bildobjekt 6">
            <a:extLst>
              <a:ext uri="{FF2B5EF4-FFF2-40B4-BE49-F238E27FC236}">
                <a16:creationId xmlns:a16="http://schemas.microsoft.com/office/drawing/2014/main" id="{A7BDF565-F014-BE94-EA9E-7DB39E54C4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058376" y="621467"/>
            <a:ext cx="1242210" cy="1512702"/>
          </a:xfrm>
          <a:prstGeom prst="rect">
            <a:avLst/>
          </a:prstGeom>
        </p:spPr>
      </p:pic>
    </p:spTree>
    <p:extLst>
      <p:ext uri="{BB962C8B-B14F-4D97-AF65-F5344CB8AC3E}">
        <p14:creationId xmlns:p14="http://schemas.microsoft.com/office/powerpoint/2010/main" val="1023109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4251328E-1557-FF32-2E35-980924964D38}"/>
              </a:ext>
            </a:extLst>
          </p:cNvPr>
          <p:cNvSpPr txBox="1"/>
          <p:nvPr/>
        </p:nvSpPr>
        <p:spPr>
          <a:xfrm>
            <a:off x="3347444" y="881982"/>
            <a:ext cx="6094520" cy="1036438"/>
          </a:xfrm>
          <a:prstGeom prst="rect">
            <a:avLst/>
          </a:prstGeom>
          <a:noFill/>
        </p:spPr>
        <p:txBody>
          <a:bodyPr wrap="square">
            <a:spAutoFit/>
          </a:bodyPr>
          <a:lstStyle/>
          <a:p>
            <a:pPr>
              <a:lnSpc>
                <a:spcPct val="107000"/>
              </a:lnSpc>
              <a:spcAft>
                <a:spcPts val="800"/>
              </a:spcAft>
            </a:pPr>
            <a:r>
              <a:rPr lang="sv-SE" sz="6000"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Samhällsansvar:</a:t>
            </a:r>
          </a:p>
        </p:txBody>
      </p:sp>
      <p:pic>
        <p:nvPicPr>
          <p:cNvPr id="4" name="Bildobjekt 3">
            <a:extLst>
              <a:ext uri="{FF2B5EF4-FFF2-40B4-BE49-F238E27FC236}">
                <a16:creationId xmlns:a16="http://schemas.microsoft.com/office/drawing/2014/main" id="{3EA1664C-44F3-D37F-3F72-51CABDB29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853" y="2922481"/>
            <a:ext cx="1880939" cy="1742006"/>
          </a:xfrm>
          <a:prstGeom prst="rect">
            <a:avLst/>
          </a:prstGeom>
        </p:spPr>
      </p:pic>
      <p:pic>
        <p:nvPicPr>
          <p:cNvPr id="5" name="Bildobjekt 4" descr="En bild som visar text&#10;&#10;Automatiskt genererad beskrivning">
            <a:extLst>
              <a:ext uri="{FF2B5EF4-FFF2-40B4-BE49-F238E27FC236}">
                <a16:creationId xmlns:a16="http://schemas.microsoft.com/office/drawing/2014/main" id="{CDA46D2E-7A4C-F632-8FD5-A32F6F442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670" y="3429000"/>
            <a:ext cx="4209013" cy="1039420"/>
          </a:xfrm>
          <a:prstGeom prst="rect">
            <a:avLst/>
          </a:prstGeom>
        </p:spPr>
      </p:pic>
    </p:spTree>
    <p:extLst>
      <p:ext uri="{BB962C8B-B14F-4D97-AF65-F5344CB8AC3E}">
        <p14:creationId xmlns:p14="http://schemas.microsoft.com/office/powerpoint/2010/main" val="2117774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5CCF6581-CADB-0D9E-4E1C-11722931AB4D}"/>
              </a:ext>
            </a:extLst>
          </p:cNvPr>
          <p:cNvSpPr txBox="1"/>
          <p:nvPr/>
        </p:nvSpPr>
        <p:spPr>
          <a:xfrm>
            <a:off x="2716569" y="517998"/>
            <a:ext cx="7190912" cy="595932"/>
          </a:xfrm>
          <a:prstGeom prst="rect">
            <a:avLst/>
          </a:prstGeom>
          <a:noFill/>
        </p:spPr>
        <p:txBody>
          <a:bodyPr wrap="square">
            <a:spAutoFit/>
          </a:bodyPr>
          <a:lstStyle/>
          <a:p>
            <a:pPr lvl="0">
              <a:lnSpc>
                <a:spcPct val="107000"/>
              </a:lnSpc>
              <a:spcAft>
                <a:spcPts val="800"/>
              </a:spcAft>
            </a:pPr>
            <a:r>
              <a:rPr lang="sv-SE" sz="3200" b="1" kern="100" dirty="0">
                <a:effectLst/>
                <a:latin typeface="Calibri" panose="020F0502020204030204" pitchFamily="34" charset="0"/>
                <a:ea typeface="Calibri" panose="020F0502020204030204" pitchFamily="34" charset="0"/>
                <a:cs typeface="Times New Roman" panose="02020603050405020304" pitchFamily="18" charset="0"/>
              </a:rPr>
              <a:t>Främja goda relationer med grannar.</a:t>
            </a:r>
          </a:p>
        </p:txBody>
      </p:sp>
      <p:sp>
        <p:nvSpPr>
          <p:cNvPr id="5" name="textruta 4">
            <a:extLst>
              <a:ext uri="{FF2B5EF4-FFF2-40B4-BE49-F238E27FC236}">
                <a16:creationId xmlns:a16="http://schemas.microsoft.com/office/drawing/2014/main" id="{06C59080-1BCE-E7DE-B869-1050AEF6A693}"/>
              </a:ext>
            </a:extLst>
          </p:cNvPr>
          <p:cNvSpPr txBox="1"/>
          <p:nvPr/>
        </p:nvSpPr>
        <p:spPr>
          <a:xfrm>
            <a:off x="1420152" y="2116224"/>
            <a:ext cx="6445464" cy="671915"/>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sv-SE" sz="1800" b="1" kern="100" dirty="0">
                <a:effectLst/>
                <a:latin typeface="Calibri" panose="020F0502020204030204" pitchFamily="34" charset="0"/>
                <a:ea typeface="Calibri" panose="020F0502020204030204" pitchFamily="34" charset="0"/>
                <a:cs typeface="Calibri" panose="020F0502020204030204" pitchFamily="34" charset="0"/>
              </a:rPr>
              <a:t>Hålla låg hastighet på vägen ner till Båtklubben med tanke på fotgängare med barn, hundar, mötande bilar och ev</a:t>
            </a:r>
            <a:r>
              <a:rPr lang="sv-SE" b="1" kern="100" dirty="0">
                <a:latin typeface="Calibri" panose="020F0502020204030204" pitchFamily="34" charset="0"/>
                <a:ea typeface="Calibri" panose="020F0502020204030204" pitchFamily="34" charset="0"/>
                <a:cs typeface="Calibri" panose="020F0502020204030204" pitchFamily="34" charset="0"/>
              </a:rPr>
              <a:t>,</a:t>
            </a:r>
            <a:r>
              <a:rPr lang="sv-SE" sz="1800" b="1" kern="100" dirty="0">
                <a:effectLst/>
                <a:latin typeface="Calibri" panose="020F0502020204030204" pitchFamily="34" charset="0"/>
                <a:ea typeface="Calibri" panose="020F0502020204030204" pitchFamily="34" charset="0"/>
                <a:cs typeface="Calibri" panose="020F0502020204030204" pitchFamily="34" charset="0"/>
              </a:rPr>
              <a:t> djur. </a:t>
            </a:r>
            <a:endParaRPr lang="sv-SE" sz="1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objekt 3" descr="En bild som visar hund, träd, utomhus, gräs&#10;&#10;Automatiskt genererad beskrivning">
            <a:extLst>
              <a:ext uri="{FF2B5EF4-FFF2-40B4-BE49-F238E27FC236}">
                <a16:creationId xmlns:a16="http://schemas.microsoft.com/office/drawing/2014/main" id="{D480D48A-6C06-A43D-3221-EE53A7C43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741" y="3167087"/>
            <a:ext cx="2384897" cy="2820098"/>
          </a:xfrm>
          <a:prstGeom prst="rect">
            <a:avLst/>
          </a:prstGeom>
        </p:spPr>
      </p:pic>
      <p:pic>
        <p:nvPicPr>
          <p:cNvPr id="11" name="Bildobjekt 10" descr="En bild som visar gräs, himmel, utomhus, åker&#10;&#10;Automatiskt genererad beskrivning">
            <a:extLst>
              <a:ext uri="{FF2B5EF4-FFF2-40B4-BE49-F238E27FC236}">
                <a16:creationId xmlns:a16="http://schemas.microsoft.com/office/drawing/2014/main" id="{1237047D-452B-6690-D629-B81852998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1569" y="2116224"/>
            <a:ext cx="3623877" cy="2340635"/>
          </a:xfrm>
          <a:prstGeom prst="rect">
            <a:avLst/>
          </a:prstGeom>
        </p:spPr>
      </p:pic>
      <p:pic>
        <p:nvPicPr>
          <p:cNvPr id="15" name="Bildobjekt 14" descr="En bild som visar gräs, väg, hund, svart&#10;&#10;Automatiskt genererad beskrivning">
            <a:extLst>
              <a:ext uri="{FF2B5EF4-FFF2-40B4-BE49-F238E27FC236}">
                <a16:creationId xmlns:a16="http://schemas.microsoft.com/office/drawing/2014/main" id="{5B91451B-3FF9-D741-0ADA-8BE7DB445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398" y="3664310"/>
            <a:ext cx="3063505" cy="1585097"/>
          </a:xfrm>
          <a:prstGeom prst="rect">
            <a:avLst/>
          </a:prstGeom>
        </p:spPr>
      </p:pic>
    </p:spTree>
    <p:extLst>
      <p:ext uri="{BB962C8B-B14F-4D97-AF65-F5344CB8AC3E}">
        <p14:creationId xmlns:p14="http://schemas.microsoft.com/office/powerpoint/2010/main" val="13781595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03B43DD4-B10B-4629-9BE8-FEAE07B70872}"/>
              </a:ext>
            </a:extLst>
          </p:cNvPr>
          <p:cNvSpPr txBox="1"/>
          <p:nvPr/>
        </p:nvSpPr>
        <p:spPr>
          <a:xfrm>
            <a:off x="1828800" y="677795"/>
            <a:ext cx="8815525"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Visa </a:t>
            </a:r>
            <a:r>
              <a:rPr lang="sv-SE" sz="3200" b="1" u="sng" kern="100" dirty="0">
                <a:effectLst/>
                <a:latin typeface="Calibri" panose="020F0502020204030204" pitchFamily="34" charset="0"/>
                <a:ea typeface="Calibri" panose="020F0502020204030204" pitchFamily="34" charset="0"/>
                <a:cs typeface="Times New Roman" panose="02020603050405020304" pitchFamily="18" charset="0"/>
              </a:rPr>
              <a:t>hänsyn</a:t>
            </a: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 på vägen till klubbens hamnområdet.</a:t>
            </a:r>
          </a:p>
        </p:txBody>
      </p:sp>
      <p:sp>
        <p:nvSpPr>
          <p:cNvPr id="5" name="textruta 4">
            <a:extLst>
              <a:ext uri="{FF2B5EF4-FFF2-40B4-BE49-F238E27FC236}">
                <a16:creationId xmlns:a16="http://schemas.microsoft.com/office/drawing/2014/main" id="{C6F4AD5C-54E6-D4B6-16D3-F58312E5CFB6}"/>
              </a:ext>
            </a:extLst>
          </p:cNvPr>
          <p:cNvSpPr txBox="1"/>
          <p:nvPr/>
        </p:nvSpPr>
        <p:spPr>
          <a:xfrm>
            <a:off x="1999695" y="2420559"/>
            <a:ext cx="6094520" cy="671915"/>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sv-SE" sz="1800" b="1" u="sng" kern="100" dirty="0">
                <a:effectLst/>
                <a:latin typeface="Calibri" panose="020F0502020204030204" pitchFamily="34" charset="0"/>
                <a:ea typeface="Calibri" panose="020F0502020204030204" pitchFamily="34" charset="0"/>
                <a:cs typeface="Calibri" panose="020F0502020204030204" pitchFamily="34" charset="0"/>
              </a:rPr>
              <a:t>Visa försiktighet </a:t>
            </a:r>
            <a:r>
              <a:rPr lang="sv-SE" sz="1800" b="1" kern="100" dirty="0">
                <a:effectLst/>
                <a:latin typeface="Calibri" panose="020F0502020204030204" pitchFamily="34" charset="0"/>
                <a:ea typeface="Calibri" panose="020F0502020204030204" pitchFamily="34" charset="0"/>
                <a:cs typeface="Calibri" panose="020F0502020204030204" pitchFamily="34" charset="0"/>
              </a:rPr>
              <a:t>vid passering av ryttare och hästar, då vägen även används av ryttare från Skälby Gård. </a:t>
            </a:r>
            <a:endParaRPr lang="sv-SE" sz="14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Ridning - Hur slappna av i kroppen? | Bukefalos">
            <a:extLst>
              <a:ext uri="{FF2B5EF4-FFF2-40B4-BE49-F238E27FC236}">
                <a16:creationId xmlns:a16="http://schemas.microsoft.com/office/drawing/2014/main" id="{0B905E37-D971-0663-DC26-AF6E80BA3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807" y="3092474"/>
            <a:ext cx="3434178" cy="34341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e tre färdiga bilderna">
            <a:extLst>
              <a:ext uri="{FF2B5EF4-FFF2-40B4-BE49-F238E27FC236}">
                <a16:creationId xmlns:a16="http://schemas.microsoft.com/office/drawing/2014/main" id="{8F2A55BD-8848-CEB4-7E69-C0301F7FBD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890" y="2217434"/>
            <a:ext cx="2955339" cy="4220223"/>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a:extLst>
              <a:ext uri="{FF2B5EF4-FFF2-40B4-BE49-F238E27FC236}">
                <a16:creationId xmlns:a16="http://schemas.microsoft.com/office/drawing/2014/main" id="{10B066AD-33F5-6D3F-4FB1-3FF28DD2C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40" y="6348877"/>
            <a:ext cx="1151770" cy="166652"/>
          </a:xfrm>
          <a:prstGeom prst="rect">
            <a:avLst/>
          </a:prstGeom>
        </p:spPr>
      </p:pic>
      <p:sp>
        <p:nvSpPr>
          <p:cNvPr id="6" name="Frihandsfigur: Form 5">
            <a:extLst>
              <a:ext uri="{FF2B5EF4-FFF2-40B4-BE49-F238E27FC236}">
                <a16:creationId xmlns:a16="http://schemas.microsoft.com/office/drawing/2014/main" id="{33E7D3E3-26BF-B700-8848-AB52C500D25D}"/>
              </a:ext>
            </a:extLst>
          </p:cNvPr>
          <p:cNvSpPr/>
          <p:nvPr/>
        </p:nvSpPr>
        <p:spPr>
          <a:xfrm>
            <a:off x="4447713" y="6381721"/>
            <a:ext cx="142042" cy="10201"/>
          </a:xfrm>
          <a:custGeom>
            <a:avLst/>
            <a:gdLst>
              <a:gd name="connsiteX0" fmla="*/ 0 w 142042"/>
              <a:gd name="connsiteY0" fmla="*/ 10201 h 10201"/>
              <a:gd name="connsiteX1" fmla="*/ 142042 w 142042"/>
              <a:gd name="connsiteY1" fmla="*/ 1324 h 10201"/>
            </a:gdLst>
            <a:ahLst/>
            <a:cxnLst>
              <a:cxn ang="0">
                <a:pos x="connsiteX0" y="connsiteY0"/>
              </a:cxn>
              <a:cxn ang="0">
                <a:pos x="connsiteX1" y="connsiteY1"/>
              </a:cxn>
            </a:cxnLst>
            <a:rect l="l" t="t" r="r" b="b"/>
            <a:pathLst>
              <a:path w="142042" h="10201">
                <a:moveTo>
                  <a:pt x="0" y="10201"/>
                </a:moveTo>
                <a:cubicBezTo>
                  <a:pt x="76307" y="-5059"/>
                  <a:pt x="29299" y="1324"/>
                  <a:pt x="142042" y="1324"/>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Frihandsfigur: Form 6">
            <a:extLst>
              <a:ext uri="{FF2B5EF4-FFF2-40B4-BE49-F238E27FC236}">
                <a16:creationId xmlns:a16="http://schemas.microsoft.com/office/drawing/2014/main" id="{C7C621EC-E106-0616-31E9-850FFECC3742}"/>
              </a:ext>
            </a:extLst>
          </p:cNvPr>
          <p:cNvSpPr/>
          <p:nvPr/>
        </p:nvSpPr>
        <p:spPr>
          <a:xfrm>
            <a:off x="4625266" y="6365151"/>
            <a:ext cx="935422" cy="35649"/>
          </a:xfrm>
          <a:custGeom>
            <a:avLst/>
            <a:gdLst>
              <a:gd name="connsiteX0" fmla="*/ 0 w 935422"/>
              <a:gd name="connsiteY0" fmla="*/ 17894 h 35649"/>
              <a:gd name="connsiteX1" fmla="*/ 71021 w 935422"/>
              <a:gd name="connsiteY1" fmla="*/ 9016 h 35649"/>
              <a:gd name="connsiteX2" fmla="*/ 97654 w 935422"/>
              <a:gd name="connsiteY2" fmla="*/ 138 h 35649"/>
              <a:gd name="connsiteX3" fmla="*/ 133165 w 935422"/>
              <a:gd name="connsiteY3" fmla="*/ 17894 h 35649"/>
              <a:gd name="connsiteX4" fmla="*/ 195309 w 935422"/>
              <a:gd name="connsiteY4" fmla="*/ 9016 h 35649"/>
              <a:gd name="connsiteX5" fmla="*/ 221942 w 935422"/>
              <a:gd name="connsiteY5" fmla="*/ 17894 h 35649"/>
              <a:gd name="connsiteX6" fmla="*/ 275208 w 935422"/>
              <a:gd name="connsiteY6" fmla="*/ 26771 h 35649"/>
              <a:gd name="connsiteX7" fmla="*/ 319596 w 935422"/>
              <a:gd name="connsiteY7" fmla="*/ 35649 h 35649"/>
              <a:gd name="connsiteX8" fmla="*/ 408373 w 935422"/>
              <a:gd name="connsiteY8" fmla="*/ 9016 h 35649"/>
              <a:gd name="connsiteX9" fmla="*/ 435006 w 935422"/>
              <a:gd name="connsiteY9" fmla="*/ 17894 h 35649"/>
              <a:gd name="connsiteX10" fmla="*/ 506027 w 935422"/>
              <a:gd name="connsiteY10" fmla="*/ 26771 h 35649"/>
              <a:gd name="connsiteX11" fmla="*/ 612559 w 935422"/>
              <a:gd name="connsiteY11" fmla="*/ 17894 h 35649"/>
              <a:gd name="connsiteX12" fmla="*/ 639192 w 935422"/>
              <a:gd name="connsiteY12" fmla="*/ 9016 h 35649"/>
              <a:gd name="connsiteX13" fmla="*/ 701336 w 935422"/>
              <a:gd name="connsiteY13" fmla="*/ 138 h 35649"/>
              <a:gd name="connsiteX14" fmla="*/ 861134 w 935422"/>
              <a:gd name="connsiteY14" fmla="*/ 9016 h 35649"/>
              <a:gd name="connsiteX15" fmla="*/ 923278 w 935422"/>
              <a:gd name="connsiteY15" fmla="*/ 26771 h 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5422" h="35649">
                <a:moveTo>
                  <a:pt x="0" y="17894"/>
                </a:moveTo>
                <a:cubicBezTo>
                  <a:pt x="23674" y="14935"/>
                  <a:pt x="47548" y="13284"/>
                  <a:pt x="71021" y="9016"/>
                </a:cubicBezTo>
                <a:cubicBezTo>
                  <a:pt x="80228" y="7342"/>
                  <a:pt x="88390" y="-1185"/>
                  <a:pt x="97654" y="138"/>
                </a:cubicBezTo>
                <a:cubicBezTo>
                  <a:pt x="110755" y="2010"/>
                  <a:pt x="121328" y="11975"/>
                  <a:pt x="133165" y="17894"/>
                </a:cubicBezTo>
                <a:cubicBezTo>
                  <a:pt x="153880" y="14935"/>
                  <a:pt x="174384" y="9016"/>
                  <a:pt x="195309" y="9016"/>
                </a:cubicBezTo>
                <a:cubicBezTo>
                  <a:pt x="204667" y="9016"/>
                  <a:pt x="212807" y="15864"/>
                  <a:pt x="221942" y="17894"/>
                </a:cubicBezTo>
                <a:cubicBezTo>
                  <a:pt x="239514" y="21799"/>
                  <a:pt x="257498" y="23551"/>
                  <a:pt x="275208" y="26771"/>
                </a:cubicBezTo>
                <a:cubicBezTo>
                  <a:pt x="290054" y="29470"/>
                  <a:pt x="304800" y="32690"/>
                  <a:pt x="319596" y="35649"/>
                </a:cubicBezTo>
                <a:cubicBezTo>
                  <a:pt x="322693" y="34617"/>
                  <a:pt x="394958" y="9016"/>
                  <a:pt x="408373" y="9016"/>
                </a:cubicBezTo>
                <a:cubicBezTo>
                  <a:pt x="417731" y="9016"/>
                  <a:pt x="425799" y="16220"/>
                  <a:pt x="435006" y="17894"/>
                </a:cubicBezTo>
                <a:cubicBezTo>
                  <a:pt x="458479" y="22162"/>
                  <a:pt x="482353" y="23812"/>
                  <a:pt x="506027" y="26771"/>
                </a:cubicBezTo>
                <a:cubicBezTo>
                  <a:pt x="541538" y="23812"/>
                  <a:pt x="577238" y="22603"/>
                  <a:pt x="612559" y="17894"/>
                </a:cubicBezTo>
                <a:cubicBezTo>
                  <a:pt x="621835" y="16657"/>
                  <a:pt x="630016" y="10851"/>
                  <a:pt x="639192" y="9016"/>
                </a:cubicBezTo>
                <a:cubicBezTo>
                  <a:pt x="659711" y="4912"/>
                  <a:pt x="680621" y="3097"/>
                  <a:pt x="701336" y="138"/>
                </a:cubicBezTo>
                <a:cubicBezTo>
                  <a:pt x="754602" y="3097"/>
                  <a:pt x="808198" y="2399"/>
                  <a:pt x="861134" y="9016"/>
                </a:cubicBezTo>
                <a:cubicBezTo>
                  <a:pt x="1010660" y="27707"/>
                  <a:pt x="880907" y="26771"/>
                  <a:pt x="923278" y="26771"/>
                </a:cubicBezTo>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Rektangel 7">
            <a:extLst>
              <a:ext uri="{FF2B5EF4-FFF2-40B4-BE49-F238E27FC236}">
                <a16:creationId xmlns:a16="http://schemas.microsoft.com/office/drawing/2014/main" id="{F2AF7355-61B3-C15E-BAD7-7C78FAF538A6}"/>
              </a:ext>
            </a:extLst>
          </p:cNvPr>
          <p:cNvSpPr/>
          <p:nvPr/>
        </p:nvSpPr>
        <p:spPr>
          <a:xfrm>
            <a:off x="10369118" y="5956917"/>
            <a:ext cx="479395" cy="569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6671014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64CFCA82-04F9-C6C0-0ED7-EA7F2161FAFC}"/>
              </a:ext>
            </a:extLst>
          </p:cNvPr>
          <p:cNvSpPr txBox="1"/>
          <p:nvPr/>
        </p:nvSpPr>
        <p:spPr>
          <a:xfrm>
            <a:off x="3193518" y="220076"/>
            <a:ext cx="7730232" cy="595932"/>
          </a:xfrm>
          <a:prstGeom prst="rect">
            <a:avLst/>
          </a:prstGeom>
          <a:noFill/>
        </p:spPr>
        <p:txBody>
          <a:bodyPr wrap="square">
            <a:spAutoFit/>
          </a:bodyPr>
          <a:lstStyle/>
          <a:p>
            <a:pPr lvl="0">
              <a:lnSpc>
                <a:spcPct val="107000"/>
              </a:lnSpc>
              <a:spcAft>
                <a:spcPts val="800"/>
              </a:spcAft>
            </a:pPr>
            <a:r>
              <a:rPr lang="sv-SE" sz="3200" kern="100" dirty="0">
                <a:effectLst/>
                <a:latin typeface="Calibri" panose="020F0502020204030204" pitchFamily="34" charset="0"/>
                <a:ea typeface="Calibri" panose="020F0502020204030204" pitchFamily="34" charset="0"/>
                <a:cs typeface="Times New Roman" panose="02020603050405020304" pitchFamily="18" charset="0"/>
              </a:rPr>
              <a:t>Stimulera den lokala ekonomin</a:t>
            </a:r>
          </a:p>
        </p:txBody>
      </p:sp>
      <p:sp>
        <p:nvSpPr>
          <p:cNvPr id="2" name="textruta 1">
            <a:extLst>
              <a:ext uri="{FF2B5EF4-FFF2-40B4-BE49-F238E27FC236}">
                <a16:creationId xmlns:a16="http://schemas.microsoft.com/office/drawing/2014/main" id="{FC54898A-ABBA-45A8-E6C0-2432A4601CD8}"/>
              </a:ext>
            </a:extLst>
          </p:cNvPr>
          <p:cNvSpPr txBox="1"/>
          <p:nvPr/>
        </p:nvSpPr>
        <p:spPr>
          <a:xfrm>
            <a:off x="2447793" y="928754"/>
            <a:ext cx="7554376" cy="646331"/>
          </a:xfrm>
          <a:prstGeom prst="rect">
            <a:avLst/>
          </a:prstGeom>
          <a:noFill/>
        </p:spPr>
        <p:txBody>
          <a:bodyPr wrap="none" rtlCol="0">
            <a:spAutoFit/>
          </a:bodyPr>
          <a:lstStyle/>
          <a:p>
            <a:pPr marL="285750" indent="-285750">
              <a:buFont typeface="Arial" panose="020B0604020202020204" pitchFamily="34" charset="0"/>
              <a:buChar char="•"/>
            </a:pPr>
            <a:r>
              <a:rPr lang="sv-SE" b="1" dirty="0"/>
              <a:t>För att stimulera den lokala ekonomin  har BS Arken lyckats att </a:t>
            </a:r>
          </a:p>
          <a:p>
            <a:r>
              <a:rPr lang="sv-SE" b="1" dirty="0"/>
              <a:t>     för sina medlemmar erhålla rabatterade priser hos ett antal lokala företag.</a:t>
            </a:r>
          </a:p>
        </p:txBody>
      </p:sp>
      <p:sp>
        <p:nvSpPr>
          <p:cNvPr id="5" name="textruta 4">
            <a:extLst>
              <a:ext uri="{FF2B5EF4-FFF2-40B4-BE49-F238E27FC236}">
                <a16:creationId xmlns:a16="http://schemas.microsoft.com/office/drawing/2014/main" id="{7115CDD9-08F7-6DFF-6CB2-BC1F8D758C22}"/>
              </a:ext>
            </a:extLst>
          </p:cNvPr>
          <p:cNvSpPr txBox="1"/>
          <p:nvPr/>
        </p:nvSpPr>
        <p:spPr>
          <a:xfrm>
            <a:off x="2831685" y="1779565"/>
            <a:ext cx="6094520" cy="4708981"/>
          </a:xfrm>
          <a:prstGeom prst="rect">
            <a:avLst/>
          </a:prstGeom>
          <a:noFill/>
        </p:spPr>
        <p:txBody>
          <a:bodyPr wrap="square">
            <a:spAutoFit/>
          </a:bodyPr>
          <a:lstStyle/>
          <a:p>
            <a:r>
              <a:rPr lang="sv-SE" sz="1200" b="1" i="1" dirty="0"/>
              <a:t>                          Som medlem i BS ARKEN har vi rabatt på olika ställen.    2024</a:t>
            </a:r>
          </a:p>
          <a:p>
            <a:r>
              <a:rPr lang="sv-SE" sz="1200" b="1" i="1" dirty="0"/>
              <a:t> </a:t>
            </a:r>
          </a:p>
          <a:p>
            <a:pPr marL="171450" indent="-171450">
              <a:buFont typeface="Arial" panose="020B0604020202020204" pitchFamily="34" charset="0"/>
              <a:buChar char="•"/>
            </a:pPr>
            <a:r>
              <a:rPr lang="sv-SE" sz="1200" b="1" i="1" dirty="0">
                <a:highlight>
                  <a:srgbClr val="C0C0C0"/>
                </a:highlight>
              </a:rPr>
              <a:t>Visa upp nyckelkortet med årets märke</a:t>
            </a:r>
            <a:r>
              <a:rPr lang="sv-SE" sz="1200" b="1" i="1" dirty="0"/>
              <a:t>. Nytt årsmärke med texten BS ARKEN finns att hämta på kansliet.  </a:t>
            </a:r>
          </a:p>
          <a:p>
            <a:pPr marL="171450" indent="-171450">
              <a:buFont typeface="Arial" panose="020B0604020202020204" pitchFamily="34" charset="0"/>
              <a:buChar char="•"/>
            </a:pPr>
            <a:r>
              <a:rPr lang="sv-SE" sz="1200" b="1" i="1" dirty="0"/>
              <a:t>10% på </a:t>
            </a:r>
            <a:r>
              <a:rPr lang="sv-SE" sz="1200" b="1" i="1" dirty="0">
                <a:solidFill>
                  <a:srgbClr val="00B0F0"/>
                </a:solidFill>
              </a:rPr>
              <a:t>Martec (Marinspecialisten) </a:t>
            </a:r>
            <a:r>
              <a:rPr lang="sv-SE" sz="1200" b="1" i="1" dirty="0"/>
              <a:t>i Kista. </a:t>
            </a:r>
          </a:p>
          <a:p>
            <a:pPr marL="171450" indent="-171450">
              <a:buFont typeface="Arial" panose="020B0604020202020204" pitchFamily="34" charset="0"/>
              <a:buChar char="•"/>
            </a:pPr>
            <a:r>
              <a:rPr lang="sv-SE" sz="1200" b="1" i="1" dirty="0"/>
              <a:t>10% på </a:t>
            </a:r>
            <a:r>
              <a:rPr lang="sv-SE" sz="1200" b="1" i="1" dirty="0">
                <a:solidFill>
                  <a:srgbClr val="0070C0"/>
                </a:solidFill>
              </a:rPr>
              <a:t>Svenska Sjö. </a:t>
            </a:r>
          </a:p>
          <a:p>
            <a:pPr marL="171450" indent="-171450">
              <a:buFont typeface="Arial" panose="020B0604020202020204" pitchFamily="34" charset="0"/>
              <a:buChar char="•"/>
            </a:pPr>
            <a:r>
              <a:rPr lang="sv-SE" sz="1200" b="1" i="1" dirty="0"/>
              <a:t>25% på </a:t>
            </a:r>
            <a:r>
              <a:rPr lang="sv-SE" sz="1200" b="1" i="1" dirty="0">
                <a:solidFill>
                  <a:schemeClr val="accent1">
                    <a:lumMod val="75000"/>
                  </a:schemeClr>
                </a:solidFill>
              </a:rPr>
              <a:t> </a:t>
            </a:r>
          </a:p>
          <a:p>
            <a:pPr marL="171450" indent="-171450">
              <a:buFont typeface="Arial" panose="020B0604020202020204" pitchFamily="34" charset="0"/>
              <a:buChar char="•"/>
            </a:pPr>
            <a:r>
              <a:rPr lang="sv-SE" sz="1200" b="1" i="1" dirty="0"/>
              <a:t>Och även procent i en del andra försäkringsbolag om man uppger BS ARKEN som hemma hamn. </a:t>
            </a:r>
          </a:p>
          <a:p>
            <a:pPr marL="171450" indent="-171450">
              <a:buFont typeface="Arial" panose="020B0604020202020204" pitchFamily="34" charset="0"/>
              <a:buChar char="•"/>
            </a:pPr>
            <a:r>
              <a:rPr lang="sv-SE" sz="1200" b="1" i="1" dirty="0"/>
              <a:t>10% på Mekonomen Bilverkstad Kungsängen, Johan Lindroth. ring 08-581 654 40 </a:t>
            </a:r>
          </a:p>
          <a:p>
            <a:pPr marL="171450" indent="-171450">
              <a:buFont typeface="Arial" panose="020B0604020202020204" pitchFamily="34" charset="0"/>
              <a:buChar char="•"/>
            </a:pPr>
            <a:r>
              <a:rPr lang="sv-SE" sz="1200" b="1" i="1" dirty="0"/>
              <a:t>10% på köp över 300 kr hos Lasse fisk Br. Axelssons fisk i Kungsängen. </a:t>
            </a:r>
          </a:p>
          <a:p>
            <a:pPr marL="171450" indent="-171450">
              <a:buFont typeface="Arial" panose="020B0604020202020204" pitchFamily="34" charset="0"/>
              <a:buChar char="•"/>
            </a:pPr>
            <a:r>
              <a:rPr lang="sv-SE" sz="1200" b="1" i="1" dirty="0"/>
              <a:t>Vi har även en viss procent på firmor som har hand om konservering och service: -Outboard Service AB  </a:t>
            </a:r>
          </a:p>
          <a:p>
            <a:pPr marL="171450" indent="-171450">
              <a:buFont typeface="Arial" panose="020B0604020202020204" pitchFamily="34" charset="0"/>
              <a:buChar char="•"/>
            </a:pPr>
            <a:r>
              <a:rPr lang="sv-SE" sz="1200" b="1" i="1" dirty="0"/>
              <a:t>BS Marin   </a:t>
            </a:r>
          </a:p>
          <a:p>
            <a:pPr marL="171450" indent="-171450">
              <a:buFont typeface="Arial" panose="020B0604020202020204" pitchFamily="34" charset="0"/>
              <a:buChar char="•"/>
            </a:pPr>
            <a:r>
              <a:rPr lang="sv-SE" sz="1200" b="1" i="1" dirty="0"/>
              <a:t>Kallhälls Marin &amp; Motor AB  </a:t>
            </a:r>
          </a:p>
          <a:p>
            <a:pPr marL="171450" indent="-171450">
              <a:buFont typeface="Arial" panose="020B0604020202020204" pitchFamily="34" charset="0"/>
              <a:buChar char="•"/>
            </a:pPr>
            <a:r>
              <a:rPr lang="sv-SE" sz="1200" b="1" i="1" dirty="0"/>
              <a:t>5-15%Rabatt på                        i Veddesta beroende på vad man vill köpa. </a:t>
            </a:r>
          </a:p>
          <a:p>
            <a:pPr marL="171450" indent="-171450">
              <a:buFont typeface="Arial" panose="020B0604020202020204" pitchFamily="34" charset="0"/>
              <a:buChar char="•"/>
            </a:pPr>
            <a:r>
              <a:rPr lang="sv-SE" sz="1200" b="1" i="1" dirty="0"/>
              <a:t>Vi har även 15% rabatt på utvalda produkter hos Bollnäs bilvård Ange koden ARKEN15: https://www.bollnasbilvard.se/1412-arken </a:t>
            </a:r>
          </a:p>
          <a:p>
            <a:pPr marL="171450" indent="-171450">
              <a:buFont typeface="Arial" panose="020B0604020202020204" pitchFamily="34" charset="0"/>
              <a:buChar char="•"/>
            </a:pPr>
            <a:r>
              <a:rPr lang="sv-SE" sz="1200" b="1" i="1" dirty="0"/>
              <a:t>Vi har bra priser på färg och tillbehör från www.de-ijssel-coatings.se beställning görs genom att maila till Karl-Oscar. Medlemsnummer skall anges vid beställningen: </a:t>
            </a:r>
          </a:p>
          <a:p>
            <a:pPr marL="171450" indent="-171450">
              <a:buFont typeface="Arial" panose="020B0604020202020204" pitchFamily="34" charset="0"/>
              <a:buChar char="•"/>
            </a:pPr>
            <a:r>
              <a:rPr lang="sv-SE" sz="1200" b="1" i="1" dirty="0"/>
              <a:t>www.impeller.se ger oss rabatt på inpellrar Med koden:  Båtklubb får du 15% rabatt Fri frakt vid beställningar på över 400kr </a:t>
            </a:r>
          </a:p>
          <a:p>
            <a:pPr marL="171450" indent="-171450">
              <a:buFont typeface="Arial" panose="020B0604020202020204" pitchFamily="34" charset="0"/>
              <a:buChar char="•"/>
            </a:pPr>
            <a:r>
              <a:rPr lang="sv-SE" sz="1200" b="1" i="1" dirty="0"/>
              <a:t>Om ni har några frågor: support@impeller.se </a:t>
            </a:r>
          </a:p>
          <a:p>
            <a:pPr marL="171450" indent="-171450">
              <a:buFont typeface="Arial" panose="020B0604020202020204" pitchFamily="34" charset="0"/>
              <a:buChar char="•"/>
            </a:pPr>
            <a:endParaRPr lang="sv-SE" sz="1200" b="1" i="1" dirty="0"/>
          </a:p>
          <a:p>
            <a:pPr marL="171450" indent="-171450">
              <a:buFont typeface="Arial" panose="020B0604020202020204" pitchFamily="34" charset="0"/>
              <a:buChar char="•"/>
            </a:pPr>
            <a:r>
              <a:rPr lang="sv-SE" sz="1200" b="1" i="1" dirty="0"/>
              <a:t>(Förhandling pågår med fler firmor, tipsa oss gärna på fler firmor)</a:t>
            </a:r>
          </a:p>
        </p:txBody>
      </p:sp>
      <p:pic>
        <p:nvPicPr>
          <p:cNvPr id="7" name="Bildobjekt 6">
            <a:extLst>
              <a:ext uri="{FF2B5EF4-FFF2-40B4-BE49-F238E27FC236}">
                <a16:creationId xmlns:a16="http://schemas.microsoft.com/office/drawing/2014/main" id="{D3DBE472-0D81-2AC5-4BC8-626978F6CC9E}"/>
              </a:ext>
            </a:extLst>
          </p:cNvPr>
          <p:cNvPicPr>
            <a:picLocks noChangeAspect="1"/>
          </p:cNvPicPr>
          <p:nvPr/>
        </p:nvPicPr>
        <p:blipFill>
          <a:blip r:embed="rId2"/>
          <a:stretch>
            <a:fillRect/>
          </a:stretch>
        </p:blipFill>
        <p:spPr>
          <a:xfrm>
            <a:off x="495316" y="1575085"/>
            <a:ext cx="1952477" cy="1489482"/>
          </a:xfrm>
          <a:prstGeom prst="rect">
            <a:avLst/>
          </a:prstGeom>
        </p:spPr>
      </p:pic>
      <p:pic>
        <p:nvPicPr>
          <p:cNvPr id="1026" name="Picture 2" descr="Systembolaget - Home | Facebook">
            <a:extLst>
              <a:ext uri="{FF2B5EF4-FFF2-40B4-BE49-F238E27FC236}">
                <a16:creationId xmlns:a16="http://schemas.microsoft.com/office/drawing/2014/main" id="{54FDDF21-AD56-54B1-0641-DA18C7D26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7846">
            <a:off x="9357729" y="4285709"/>
            <a:ext cx="949653" cy="9496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CCC231A-4CEE-71F9-1295-50FBF4D76D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1935" y="2921605"/>
            <a:ext cx="191654" cy="19165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adavre exquis - Pierre Mabille - i-voix">
            <a:extLst>
              <a:ext uri="{FF2B5EF4-FFF2-40B4-BE49-F238E27FC236}">
                <a16:creationId xmlns:a16="http://schemas.microsoft.com/office/drawing/2014/main" id="{AC0C1D0A-9BE5-7971-6410-1515141122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66789" y="4760536"/>
            <a:ext cx="870966" cy="890612"/>
          </a:xfrm>
          <a:prstGeom prst="rect">
            <a:avLst/>
          </a:prstGeom>
          <a:noFill/>
          <a:extLst>
            <a:ext uri="{909E8E84-426E-40DD-AFC4-6F175D3DCCD1}">
              <a14:hiddenFill xmlns:a14="http://schemas.microsoft.com/office/drawing/2010/main">
                <a:solidFill>
                  <a:srgbClr val="FFFFFF"/>
                </a:solidFill>
              </a14:hiddenFill>
            </a:ext>
          </a:extLst>
        </p:spPr>
      </p:pic>
      <p:pic>
        <p:nvPicPr>
          <p:cNvPr id="6" name="Bildobjekt 5">
            <a:extLst>
              <a:ext uri="{FF2B5EF4-FFF2-40B4-BE49-F238E27FC236}">
                <a16:creationId xmlns:a16="http://schemas.microsoft.com/office/drawing/2014/main" id="{BAC3A9BF-F5BA-8780-09BD-E85C269A1CBB}"/>
              </a:ext>
            </a:extLst>
          </p:cNvPr>
          <p:cNvPicPr>
            <a:picLocks noChangeAspect="1"/>
          </p:cNvPicPr>
          <p:nvPr/>
        </p:nvPicPr>
        <p:blipFill>
          <a:blip r:embed="rId6"/>
          <a:stretch>
            <a:fillRect/>
          </a:stretch>
        </p:blipFill>
        <p:spPr>
          <a:xfrm>
            <a:off x="719783" y="4397137"/>
            <a:ext cx="1486090" cy="1353404"/>
          </a:xfrm>
          <a:prstGeom prst="rect">
            <a:avLst/>
          </a:prstGeom>
        </p:spPr>
      </p:pic>
      <p:pic>
        <p:nvPicPr>
          <p:cNvPr id="8" name="Bildobjekt 7">
            <a:extLst>
              <a:ext uri="{FF2B5EF4-FFF2-40B4-BE49-F238E27FC236}">
                <a16:creationId xmlns:a16="http://schemas.microsoft.com/office/drawing/2014/main" id="{8759B323-42F1-F531-AF0B-D2AAC68895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5856" y="4578283"/>
            <a:ext cx="733340" cy="172825"/>
          </a:xfrm>
          <a:prstGeom prst="rect">
            <a:avLst/>
          </a:prstGeom>
        </p:spPr>
      </p:pic>
    </p:spTree>
    <p:extLst>
      <p:ext uri="{BB962C8B-B14F-4D97-AF65-F5344CB8AC3E}">
        <p14:creationId xmlns:p14="http://schemas.microsoft.com/office/powerpoint/2010/main" val="3342926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E486FA63-8B20-4967-0747-4A1578C6C3EB}"/>
              </a:ext>
            </a:extLst>
          </p:cNvPr>
          <p:cNvSpPr txBox="1"/>
          <p:nvPr/>
        </p:nvSpPr>
        <p:spPr>
          <a:xfrm>
            <a:off x="71024" y="651590"/>
            <a:ext cx="12008527" cy="1225464"/>
          </a:xfrm>
          <a:prstGeom prst="rect">
            <a:avLst/>
          </a:prstGeom>
          <a:noFill/>
        </p:spPr>
        <p:txBody>
          <a:bodyPr wrap="square">
            <a:spAutoFit/>
          </a:bodyPr>
          <a:lstStyle/>
          <a:p>
            <a:pPr lvl="0" algn="ctr">
              <a:lnSpc>
                <a:spcPct val="107000"/>
              </a:lnSpc>
              <a:spcAft>
                <a:spcPts val="800"/>
              </a:spcAft>
            </a:pPr>
            <a:r>
              <a:rPr lang="sv-SE"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sv-SE" sz="32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a:t>
            </a:r>
            <a:r>
              <a:rPr lang="sv-SE"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töd sociala - och samhällsorganisationer,  </a:t>
            </a:r>
          </a:p>
          <a:p>
            <a:pPr lvl="0" algn="ctr">
              <a:lnSpc>
                <a:spcPct val="107000"/>
              </a:lnSpc>
              <a:spcAft>
                <a:spcPts val="800"/>
              </a:spcAft>
            </a:pPr>
            <a:r>
              <a:rPr lang="sv-SE"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typ sjöräddningssällskapet</a:t>
            </a:r>
            <a:endParaRPr lang="sv-SE"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Bildobjekt 3" descr="En bild som visar text&#10;&#10;Automatiskt genererad beskrivning">
            <a:extLst>
              <a:ext uri="{FF2B5EF4-FFF2-40B4-BE49-F238E27FC236}">
                <a16:creationId xmlns:a16="http://schemas.microsoft.com/office/drawing/2014/main" id="{D67A67BC-9327-E573-F599-5D096AF85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1" y="3087980"/>
            <a:ext cx="5158185" cy="1481973"/>
          </a:xfrm>
          <a:prstGeom prst="rect">
            <a:avLst/>
          </a:prstGeom>
        </p:spPr>
      </p:pic>
      <p:sp>
        <p:nvSpPr>
          <p:cNvPr id="6" name="textruta 5">
            <a:extLst>
              <a:ext uri="{FF2B5EF4-FFF2-40B4-BE49-F238E27FC236}">
                <a16:creationId xmlns:a16="http://schemas.microsoft.com/office/drawing/2014/main" id="{CBBAD3F1-6729-99B8-5C70-2B1A88605AAB}"/>
              </a:ext>
            </a:extLst>
          </p:cNvPr>
          <p:cNvSpPr txBox="1"/>
          <p:nvPr/>
        </p:nvSpPr>
        <p:spPr>
          <a:xfrm>
            <a:off x="1600201" y="4985061"/>
            <a:ext cx="6769222" cy="375552"/>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Klubben lämnar varje år bidrag till sjöräddningssällskapet </a:t>
            </a:r>
            <a:endParaRPr lang="sv-SE"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7370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1241396-C8A6-ED00-C7F4-5FC3952381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927" y="888476"/>
            <a:ext cx="7734693" cy="5801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313D7942-8E17-92D3-1CB8-F309B7F26687}"/>
              </a:ext>
            </a:extLst>
          </p:cNvPr>
          <p:cNvSpPr txBox="1"/>
          <p:nvPr/>
        </p:nvSpPr>
        <p:spPr>
          <a:xfrm>
            <a:off x="1888027" y="245097"/>
            <a:ext cx="8209876" cy="523220"/>
          </a:xfrm>
          <a:prstGeom prst="rect">
            <a:avLst/>
          </a:prstGeom>
          <a:noFill/>
        </p:spPr>
        <p:txBody>
          <a:bodyPr wrap="none" rtlCol="0">
            <a:spAutoFit/>
          </a:bodyPr>
          <a:lstStyle/>
          <a:p>
            <a:r>
              <a:rPr lang="sv-SE" sz="2800" b="1" dirty="0">
                <a:solidFill>
                  <a:srgbClr val="FF0000"/>
                </a:solidFill>
                <a:latin typeface="Arial Black" panose="020B0A04020102020204" pitchFamily="34" charset="0"/>
              </a:rPr>
              <a:t>Lite ”matt” i lacken  eller vad tycker ni ? </a:t>
            </a:r>
          </a:p>
        </p:txBody>
      </p:sp>
    </p:spTree>
    <p:extLst>
      <p:ext uri="{BB962C8B-B14F-4D97-AF65-F5344CB8AC3E}">
        <p14:creationId xmlns:p14="http://schemas.microsoft.com/office/powerpoint/2010/main" val="31690699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86046F06-1BAC-C6FC-ED6C-7AF4ECADCF61}"/>
              </a:ext>
            </a:extLst>
          </p:cNvPr>
          <p:cNvSpPr txBox="1"/>
          <p:nvPr/>
        </p:nvSpPr>
        <p:spPr>
          <a:xfrm>
            <a:off x="1935332" y="1712455"/>
            <a:ext cx="8141268" cy="830997"/>
          </a:xfrm>
          <a:prstGeom prst="rect">
            <a:avLst/>
          </a:prstGeom>
          <a:noFill/>
        </p:spPr>
        <p:txBody>
          <a:bodyPr wrap="none" rtlCol="0">
            <a:spAutoFit/>
          </a:bodyPr>
          <a:lstStyle/>
          <a:p>
            <a:r>
              <a:rPr lang="sv-SE" sz="4800" b="1" dirty="0">
                <a:latin typeface="Arial Black" panose="020B0A04020102020204" pitchFamily="34" charset="0"/>
              </a:rPr>
              <a:t>Tack för visat intresse !</a:t>
            </a:r>
          </a:p>
        </p:txBody>
      </p:sp>
      <p:sp>
        <p:nvSpPr>
          <p:cNvPr id="3" name="textruta 2">
            <a:extLst>
              <a:ext uri="{FF2B5EF4-FFF2-40B4-BE49-F238E27FC236}">
                <a16:creationId xmlns:a16="http://schemas.microsoft.com/office/drawing/2014/main" id="{154B351D-615D-22C9-5C95-31A1677A005D}"/>
              </a:ext>
            </a:extLst>
          </p:cNvPr>
          <p:cNvSpPr txBox="1"/>
          <p:nvPr/>
        </p:nvSpPr>
        <p:spPr>
          <a:xfrm>
            <a:off x="3916291" y="4689314"/>
            <a:ext cx="4179349" cy="707886"/>
          </a:xfrm>
          <a:prstGeom prst="rect">
            <a:avLst/>
          </a:prstGeom>
          <a:noFill/>
        </p:spPr>
        <p:txBody>
          <a:bodyPr wrap="none" rtlCol="0">
            <a:spAutoFit/>
          </a:bodyPr>
          <a:lstStyle/>
          <a:p>
            <a:r>
              <a:rPr lang="sv-SE" sz="4000" b="1" dirty="0">
                <a:solidFill>
                  <a:srgbClr val="FF0000"/>
                </a:solidFill>
                <a:latin typeface="Baguet Script" panose="00000500000000000000" pitchFamily="2" charset="0"/>
              </a:rPr>
              <a:t>Ha ett säkert Båtliv</a:t>
            </a:r>
          </a:p>
        </p:txBody>
      </p:sp>
      <p:pic>
        <p:nvPicPr>
          <p:cNvPr id="1026" name="Picture 2" descr="Fröken Flano Filosoferar: Fem små båtar">
            <a:extLst>
              <a:ext uri="{FF2B5EF4-FFF2-40B4-BE49-F238E27FC236}">
                <a16:creationId xmlns:a16="http://schemas.microsoft.com/office/drawing/2014/main" id="{251B3040-94F9-402C-129A-9D92D4CFC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1192" y="4314548"/>
            <a:ext cx="2043738" cy="19259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n liten båt. | Barnens Skattkista">
            <a:extLst>
              <a:ext uri="{FF2B5EF4-FFF2-40B4-BE49-F238E27FC236}">
                <a16:creationId xmlns:a16="http://schemas.microsoft.com/office/drawing/2014/main" id="{6C170F00-AC86-85D2-746D-37DC003AC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771" y="3852632"/>
            <a:ext cx="1905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a:extLst>
              <a:ext uri="{FF2B5EF4-FFF2-40B4-BE49-F238E27FC236}">
                <a16:creationId xmlns:a16="http://schemas.microsoft.com/office/drawing/2014/main" id="{8817B02A-4CBF-F1C6-D3D3-553FE13C5B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33" y="334509"/>
            <a:ext cx="764344" cy="707887"/>
          </a:xfrm>
          <a:prstGeom prst="rect">
            <a:avLst/>
          </a:prstGeom>
        </p:spPr>
      </p:pic>
      <p:pic>
        <p:nvPicPr>
          <p:cNvPr id="5" name="Bildobjekt 4">
            <a:extLst>
              <a:ext uri="{FF2B5EF4-FFF2-40B4-BE49-F238E27FC236}">
                <a16:creationId xmlns:a16="http://schemas.microsoft.com/office/drawing/2014/main" id="{58D647FB-3154-8356-B7B2-D2B937392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448524" y="440267"/>
            <a:ext cx="836406" cy="673150"/>
          </a:xfrm>
          <a:prstGeom prst="rect">
            <a:avLst/>
          </a:prstGeom>
        </p:spPr>
      </p:pic>
    </p:spTree>
    <p:extLst>
      <p:ext uri="{BB962C8B-B14F-4D97-AF65-F5344CB8AC3E}">
        <p14:creationId xmlns:p14="http://schemas.microsoft.com/office/powerpoint/2010/main" val="42916258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4EC16CD8-49CD-4369-A977-E3E89C4D51BC}"/>
              </a:ext>
            </a:extLst>
          </p:cNvPr>
          <p:cNvSpPr txBox="1"/>
          <p:nvPr/>
        </p:nvSpPr>
        <p:spPr>
          <a:xfrm>
            <a:off x="3319406" y="475457"/>
            <a:ext cx="7280107" cy="6565259"/>
          </a:xfrm>
          <a:prstGeom prst="rect">
            <a:avLst/>
          </a:prstGeom>
          <a:noFill/>
        </p:spPr>
        <p:txBody>
          <a:bodyPr wrap="square" rtlCol="0">
            <a:spAutoFit/>
          </a:bodyPr>
          <a:lstStyle/>
          <a:p>
            <a:r>
              <a:rPr lang="sv-SE" sz="4800" dirty="0"/>
              <a:t>Personer att kontakta</a:t>
            </a:r>
          </a:p>
          <a:p>
            <a:endParaRPr lang="sv-SE" sz="4800" dirty="0"/>
          </a:p>
          <a:p>
            <a:r>
              <a:rPr lang="sv-SE" dirty="0">
                <a:solidFill>
                  <a:srgbClr val="FF0000"/>
                </a:solidFill>
              </a:rPr>
              <a:t>Elavtal:   </a:t>
            </a:r>
            <a:r>
              <a:rPr lang="sv-SE" b="1" i="1" dirty="0"/>
              <a:t>Thomas Schollin   Medlem                               070 515 57 28</a:t>
            </a:r>
          </a:p>
          <a:p>
            <a:r>
              <a:rPr lang="sv-SE" b="1" i="1" dirty="0"/>
              <a:t>                Michael Andersson  Vice hamnkapten         070 791 29 28</a:t>
            </a:r>
          </a:p>
          <a:p>
            <a:r>
              <a:rPr lang="sv-SE" sz="1100" b="1" i="1" dirty="0"/>
              <a:t>                           (Bokning </a:t>
            </a:r>
            <a:r>
              <a:rPr lang="sv-SE" sz="1100" b="1" i="1" dirty="0">
                <a:effectLst/>
                <a:ea typeface="Calibri" panose="020F0502020204030204" pitchFamily="34" charset="0"/>
              </a:rPr>
              <a:t>besiktning och avtalsskrivning)</a:t>
            </a:r>
            <a:r>
              <a:rPr lang="sv-SE" sz="1100" b="1" i="1" dirty="0"/>
              <a:t>                                                     </a:t>
            </a:r>
            <a:r>
              <a:rPr lang="sv-SE" sz="1100" b="1" dirty="0">
                <a:hlinkClick r:id="rId2"/>
              </a:rPr>
              <a:t>vice.hamnkapten@bsarken.se</a:t>
            </a:r>
            <a:endParaRPr lang="sv-SE" sz="1100" b="1" dirty="0"/>
          </a:p>
          <a:p>
            <a:endParaRPr lang="sv-SE" sz="1100" b="1" dirty="0"/>
          </a:p>
          <a:p>
            <a:r>
              <a:rPr lang="sv-SE" sz="1100" b="1" i="1" dirty="0"/>
              <a:t>           </a:t>
            </a:r>
          </a:p>
          <a:p>
            <a:endParaRPr lang="sv-SE" dirty="0"/>
          </a:p>
          <a:p>
            <a:endParaRPr lang="sv-SE" dirty="0"/>
          </a:p>
          <a:p>
            <a:pPr>
              <a:lnSpc>
                <a:spcPct val="107000"/>
              </a:lnSpc>
              <a:spcAft>
                <a:spcPts val="800"/>
              </a:spcAft>
            </a:pPr>
            <a:r>
              <a:rPr lang="sv-SE" dirty="0">
                <a:solidFill>
                  <a:srgbClr val="FF0000"/>
                </a:solidFill>
              </a:rPr>
              <a:t>Miljö relaterade frågor:   </a:t>
            </a:r>
          </a:p>
          <a:p>
            <a:pPr>
              <a:lnSpc>
                <a:spcPct val="107000"/>
              </a:lnSpc>
              <a:spcAft>
                <a:spcPts val="800"/>
              </a:spcAft>
            </a:pPr>
            <a:r>
              <a:rPr lang="sv-SE" sz="1800" b="1" i="1" kern="100" dirty="0">
                <a:latin typeface="Calibri" panose="020F0502020204030204" pitchFamily="34" charset="0"/>
                <a:ea typeface="Calibri" panose="020F0502020204030204" pitchFamily="34" charset="0"/>
                <a:cs typeface="Times New Roman" panose="02020603050405020304" pitchFamily="18" charset="0"/>
              </a:rPr>
              <a:t>Rolf Bernström         Ordf.  070 835 85 05      </a:t>
            </a:r>
            <a:r>
              <a:rPr lang="sv-SE" sz="1800" kern="100" dirty="0">
                <a:latin typeface="Calibri" panose="020F0502020204030204" pitchFamily="34" charset="0"/>
                <a:ea typeface="Calibri" panose="020F0502020204030204" pitchFamily="34" charset="0"/>
                <a:cs typeface="Times New Roman" panose="02020603050405020304" pitchFamily="18" charset="0"/>
              </a:rPr>
              <a:t>kansli@bsarken.se</a:t>
            </a:r>
          </a:p>
          <a:p>
            <a:pPr>
              <a:lnSpc>
                <a:spcPct val="107000"/>
              </a:lnSpc>
              <a:spcAft>
                <a:spcPts val="800"/>
              </a:spcAft>
            </a:pPr>
            <a:r>
              <a:rPr lang="sv-SE" sz="1800" b="1" i="1" kern="100" dirty="0">
                <a:effectLst/>
                <a:latin typeface="Calibri" panose="020F0502020204030204" pitchFamily="34" charset="0"/>
                <a:ea typeface="Calibri" panose="020F0502020204030204" pitchFamily="34" charset="0"/>
                <a:cs typeface="Times New Roman" panose="02020603050405020304" pitchFamily="18" charset="0"/>
              </a:rPr>
              <a:t>Tryggve Schreiber    Miljö  070 581 36 16     </a:t>
            </a:r>
            <a:r>
              <a:rPr lang="sv-SE" sz="1800" kern="100" dirty="0">
                <a:latin typeface="Calibri" panose="020F0502020204030204" pitchFamily="34" charset="0"/>
                <a:ea typeface="Calibri" panose="020F0502020204030204" pitchFamily="34" charset="0"/>
                <a:cs typeface="Times New Roman" panose="02020603050405020304" pitchFamily="18" charset="0"/>
              </a:rPr>
              <a:t>kansli@bsarken.se</a:t>
            </a:r>
          </a:p>
          <a:p>
            <a:pPr>
              <a:lnSpc>
                <a:spcPct val="107000"/>
              </a:lnSpc>
              <a:spcAft>
                <a:spcPts val="800"/>
              </a:spcAft>
            </a:pPr>
            <a:r>
              <a:rPr lang="sv-SE" sz="1800" b="1" i="1" kern="100" dirty="0">
                <a:effectLst/>
                <a:latin typeface="Calibri" panose="020F0502020204030204" pitchFamily="34" charset="0"/>
                <a:ea typeface="Calibri" panose="020F0502020204030204" pitchFamily="34" charset="0"/>
                <a:cs typeface="Times New Roman" panose="02020603050405020304" pitchFamily="18" charset="0"/>
              </a:rPr>
              <a:t> </a:t>
            </a:r>
          </a:p>
          <a:p>
            <a:pPr algn="l"/>
            <a:endParaRPr lang="sv-SE" b="0" i="0" dirty="0">
              <a:solidFill>
                <a:srgbClr val="444444"/>
              </a:solidFill>
              <a:effectLst/>
              <a:latin typeface="Source Sans Pro" panose="020B0503030403020204" pitchFamily="34" charset="0"/>
            </a:endParaRPr>
          </a:p>
          <a:p>
            <a:pPr algn="l"/>
            <a:endParaRPr lang="sv-SE" dirty="0">
              <a:solidFill>
                <a:srgbClr val="444444"/>
              </a:solidFill>
              <a:latin typeface="Source Sans Pro" panose="020B0503030403020204" pitchFamily="34" charset="0"/>
            </a:endParaRPr>
          </a:p>
          <a:p>
            <a:pPr>
              <a:lnSpc>
                <a:spcPct val="107000"/>
              </a:lnSpc>
              <a:spcAft>
                <a:spcPts val="800"/>
              </a:spcAft>
            </a:pPr>
            <a:endParaRPr lang="sv-SE" b="1" i="1" kern="100" dirty="0">
              <a:latin typeface="Calibri" panose="020F0502020204030204" pitchFamily="34" charset="0"/>
              <a:ea typeface="Calibri" panose="020F0502020204030204" pitchFamily="34" charset="0"/>
              <a:cs typeface="Times New Roman" panose="02020603050405020304" pitchFamily="18" charset="0"/>
            </a:endParaRPr>
          </a:p>
          <a:p>
            <a:r>
              <a:rPr lang="sv-SE" dirty="0"/>
              <a:t> </a:t>
            </a:r>
          </a:p>
          <a:p>
            <a:endParaRPr lang="sv-SE" dirty="0"/>
          </a:p>
          <a:p>
            <a:r>
              <a:rPr lang="sv-SE" dirty="0"/>
              <a:t>      </a:t>
            </a:r>
          </a:p>
        </p:txBody>
      </p:sp>
      <p:pic>
        <p:nvPicPr>
          <p:cNvPr id="3" name="Picture 2" descr="Miljöarbete - Uppsala universitet">
            <a:extLst>
              <a:ext uri="{FF2B5EF4-FFF2-40B4-BE49-F238E27FC236}">
                <a16:creationId xmlns:a16="http://schemas.microsoft.com/office/drawing/2014/main" id="{3FBE5B8A-35EF-5410-4560-FF3D6DAB3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834" y="3124822"/>
            <a:ext cx="1057978" cy="13158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arlig elektrisk spänning symbol &amp; Farlig elektrisk spänning symbol">
            <a:extLst>
              <a:ext uri="{FF2B5EF4-FFF2-40B4-BE49-F238E27FC236}">
                <a16:creationId xmlns:a16="http://schemas.microsoft.com/office/drawing/2014/main" id="{822B9D20-F073-77D7-D377-AA399D1ADB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4457" y="1611582"/>
            <a:ext cx="954272" cy="954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a:extLst>
              <a:ext uri="{FF2B5EF4-FFF2-40B4-BE49-F238E27FC236}">
                <a16:creationId xmlns:a16="http://schemas.microsoft.com/office/drawing/2014/main" id="{134EF43D-3E93-564B-4A38-31FF9F5DC42A}"/>
              </a:ext>
            </a:extLst>
          </p:cNvPr>
          <p:cNvSpPr txBox="1"/>
          <p:nvPr/>
        </p:nvSpPr>
        <p:spPr>
          <a:xfrm>
            <a:off x="3167406" y="5637228"/>
            <a:ext cx="6561412" cy="923330"/>
          </a:xfrm>
          <a:prstGeom prst="rect">
            <a:avLst/>
          </a:prstGeom>
          <a:noFill/>
        </p:spPr>
        <p:txBody>
          <a:bodyPr wrap="none" rtlCol="0">
            <a:spAutoFit/>
          </a:bodyPr>
          <a:lstStyle/>
          <a:p>
            <a:pPr algn="l"/>
            <a:r>
              <a:rPr lang="sv-SE" sz="1800" b="0" i="0" dirty="0">
                <a:solidFill>
                  <a:srgbClr val="FF0000"/>
                </a:solidFill>
                <a:effectLst/>
              </a:rPr>
              <a:t>Vid upptäckt FEL på någon byggnad eller VVS, EL, etc. v.v. kontakta :</a:t>
            </a:r>
          </a:p>
          <a:p>
            <a:r>
              <a:rPr lang="sv-SE" dirty="0">
                <a:solidFill>
                  <a:srgbClr val="FF0000"/>
                </a:solidFill>
              </a:rPr>
              <a:t>Ordförande      Julle.   </a:t>
            </a:r>
            <a:r>
              <a:rPr lang="sv-SE" dirty="0">
                <a:solidFill>
                  <a:srgbClr val="444444"/>
                </a:solidFill>
              </a:rPr>
              <a:t> </a:t>
            </a:r>
            <a:r>
              <a:rPr lang="sv-SE" dirty="0">
                <a:solidFill>
                  <a:srgbClr val="444444"/>
                </a:solidFill>
                <a:hlinkClick r:id="rId5"/>
              </a:rPr>
              <a:t>ordforand@bsarken.se</a:t>
            </a:r>
            <a:endParaRPr lang="sv-SE" dirty="0">
              <a:solidFill>
                <a:srgbClr val="444444"/>
              </a:solidFill>
            </a:endParaRPr>
          </a:p>
          <a:p>
            <a:pPr algn="l"/>
            <a:endParaRPr lang="sv-SE" sz="1800" b="0" i="0" dirty="0">
              <a:solidFill>
                <a:srgbClr val="444444"/>
              </a:solidFill>
              <a:effectLst/>
            </a:endParaRPr>
          </a:p>
        </p:txBody>
      </p:sp>
      <p:pic>
        <p:nvPicPr>
          <p:cNvPr id="7" name="Bildobjekt 6" descr="En bild som visar person, blå&#10;&#10;Automatiskt genererad beskrivning">
            <a:extLst>
              <a:ext uri="{FF2B5EF4-FFF2-40B4-BE49-F238E27FC236}">
                <a16:creationId xmlns:a16="http://schemas.microsoft.com/office/drawing/2014/main" id="{F7471A31-FBDF-27B3-06EE-1C0F054B16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2487" y="5144095"/>
            <a:ext cx="1197930" cy="1382671"/>
          </a:xfrm>
          <a:prstGeom prst="rect">
            <a:avLst/>
          </a:prstGeom>
        </p:spPr>
      </p:pic>
      <p:sp>
        <p:nvSpPr>
          <p:cNvPr id="8" name="textruta 7">
            <a:extLst>
              <a:ext uri="{FF2B5EF4-FFF2-40B4-BE49-F238E27FC236}">
                <a16:creationId xmlns:a16="http://schemas.microsoft.com/office/drawing/2014/main" id="{A0488586-9981-BB87-3DD5-EB88B4DB1B81}"/>
              </a:ext>
            </a:extLst>
          </p:cNvPr>
          <p:cNvSpPr txBox="1"/>
          <p:nvPr/>
        </p:nvSpPr>
        <p:spPr>
          <a:xfrm>
            <a:off x="6804766" y="1941760"/>
            <a:ext cx="1147713" cy="369332"/>
          </a:xfrm>
          <a:prstGeom prst="rect">
            <a:avLst/>
          </a:prstGeom>
          <a:noFill/>
        </p:spPr>
        <p:txBody>
          <a:bodyPr wrap="square">
            <a:spAutoFit/>
          </a:bodyPr>
          <a:lstStyle/>
          <a:p>
            <a:r>
              <a:rPr lang="sv-SE" sz="1800" kern="100" dirty="0">
                <a:latin typeface="Calibri" panose="020F0502020204030204" pitchFamily="34" charset="0"/>
                <a:ea typeface="Calibri" panose="020F0502020204030204" pitchFamily="34" charset="0"/>
                <a:cs typeface="Times New Roman" panose="02020603050405020304" pitchFamily="18" charset="0"/>
              </a:rPr>
              <a:t>Elingenjör</a:t>
            </a:r>
            <a:endParaRPr lang="sv-SE" dirty="0"/>
          </a:p>
        </p:txBody>
      </p:sp>
    </p:spTree>
    <p:extLst>
      <p:ext uri="{BB962C8B-B14F-4D97-AF65-F5344CB8AC3E}">
        <p14:creationId xmlns:p14="http://schemas.microsoft.com/office/powerpoint/2010/main" val="107795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CAA8B40-6F6A-3125-EB5F-0E5AC1D09ED3}"/>
              </a:ext>
            </a:extLst>
          </p:cNvPr>
          <p:cNvSpPr>
            <a:spLocks noGrp="1"/>
          </p:cNvSpPr>
          <p:nvPr>
            <p:ph type="title"/>
          </p:nvPr>
        </p:nvSpPr>
        <p:spPr/>
        <p:txBody>
          <a:bodyPr/>
          <a:lstStyle/>
          <a:p>
            <a:r>
              <a:rPr lang="sv-SE" dirty="0"/>
              <a:t>Handlingsregler och handlingsplan</a:t>
            </a:r>
          </a:p>
        </p:txBody>
      </p:sp>
      <p:sp>
        <p:nvSpPr>
          <p:cNvPr id="3" name="Platshållare för innehåll 2">
            <a:extLst>
              <a:ext uri="{FF2B5EF4-FFF2-40B4-BE49-F238E27FC236}">
                <a16:creationId xmlns:a16="http://schemas.microsoft.com/office/drawing/2014/main" id="{B7531F9A-13A6-F8E4-19DB-1DC35C91E291}"/>
              </a:ext>
            </a:extLst>
          </p:cNvPr>
          <p:cNvSpPr>
            <a:spLocks noGrp="1"/>
          </p:cNvSpPr>
          <p:nvPr>
            <p:ph idx="1"/>
          </p:nvPr>
        </p:nvSpPr>
        <p:spPr>
          <a:xfrm>
            <a:off x="838200" y="1348154"/>
            <a:ext cx="10515600" cy="5509845"/>
          </a:xfrm>
        </p:spPr>
        <p:txBody>
          <a:bodyPr>
            <a:normAutofit fontScale="92500"/>
          </a:bodyPr>
          <a:lstStyle/>
          <a:p>
            <a:r>
              <a:rPr lang="sv-SE" sz="1800" dirty="0">
                <a:effectLst/>
                <a:latin typeface="Calibri" panose="020F0502020204030204" pitchFamily="34" charset="0"/>
                <a:ea typeface="Calibri" panose="020F0502020204030204" pitchFamily="34" charset="0"/>
                <a:cs typeface="Times New Roman" panose="02020603050405020304" pitchFamily="18" charset="0"/>
              </a:rPr>
              <a:t>I miljöarbetet inom BS Arken utgår vi från föreskrivna strukturer inom Blå Flagg och SBU egenkontroll. Varje hamn eller strand med Blå Flagg måste uppfylla ett antal kriterier inom områdena vattenkvalitet, säkerhet och service, miljöutbildning samt information.</a:t>
            </a:r>
            <a:endParaRPr lang="sv-SE" dirty="0"/>
          </a:p>
          <a:p>
            <a:r>
              <a:rPr lang="sv-SE" dirty="0"/>
              <a:t>BS Arken är nu / ska nu: </a:t>
            </a:r>
          </a:p>
          <a:p>
            <a:pPr lvl="1"/>
            <a:r>
              <a:rPr lang="sv-SE" dirty="0"/>
              <a:t>Certifierade enligt Blå Flagg</a:t>
            </a:r>
          </a:p>
          <a:p>
            <a:pPr lvl="1"/>
            <a:r>
              <a:rPr lang="sv-SE" dirty="0"/>
              <a:t>senast under 2024 ha genomfört grundläggande utbildning för samtliga medlemmar.</a:t>
            </a:r>
          </a:p>
          <a:p>
            <a:r>
              <a:rPr lang="sv-SE" dirty="0"/>
              <a:t>Årligen:</a:t>
            </a:r>
          </a:p>
          <a:p>
            <a:pPr lvl="1"/>
            <a:r>
              <a:rPr lang="sv-SE" dirty="0"/>
              <a:t>Genomföra kontroller enligt SBU och Blå Flagg.</a:t>
            </a:r>
          </a:p>
          <a:p>
            <a:pPr lvl="1"/>
            <a:r>
              <a:rPr lang="sv-SE" dirty="0"/>
              <a:t>Genomföra interna miljöinspektioner i hamnområdet.</a:t>
            </a:r>
          </a:p>
          <a:p>
            <a:pPr lvl="1"/>
            <a:r>
              <a:rPr lang="sv-SE" dirty="0"/>
              <a:t>Överse miljöföreskrifter, utarbeta miljöplan för nästkomman de verksamhetsår</a:t>
            </a:r>
          </a:p>
          <a:p>
            <a:r>
              <a:rPr lang="sv-SE" dirty="0"/>
              <a:t>Över tiden </a:t>
            </a:r>
          </a:p>
          <a:p>
            <a:pPr lvl="1"/>
            <a:r>
              <a:rPr lang="sv-SE" dirty="0"/>
              <a:t>Informera och utbilda samtliga medlemmar inom miljöområdet.</a:t>
            </a:r>
          </a:p>
          <a:p>
            <a:pPr lvl="1"/>
            <a:r>
              <a:rPr lang="sv-SE" dirty="0"/>
              <a:t>Tillse att miljöarbetet genomförs enligt detta dokument.</a:t>
            </a:r>
          </a:p>
          <a:p>
            <a:pPr lvl="1"/>
            <a:r>
              <a:rPr lang="sv-SE" dirty="0"/>
              <a:t>Tillhandahålla resurser som skapar förutsättningar för medlemmarnas miljöarbete, miljöstation, avfallshantering etc.. </a:t>
            </a:r>
          </a:p>
          <a:p>
            <a:endParaRPr lang="sv-SE" dirty="0"/>
          </a:p>
        </p:txBody>
      </p:sp>
    </p:spTree>
    <p:extLst>
      <p:ext uri="{BB962C8B-B14F-4D97-AF65-F5344CB8AC3E}">
        <p14:creationId xmlns:p14="http://schemas.microsoft.com/office/powerpoint/2010/main" val="337805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A4117B7-2765-44ED-AB40-6BAE2CE84B39}"/>
              </a:ext>
            </a:extLst>
          </p:cNvPr>
          <p:cNvSpPr txBox="1"/>
          <p:nvPr/>
        </p:nvSpPr>
        <p:spPr>
          <a:xfrm>
            <a:off x="5023670" y="1181881"/>
            <a:ext cx="2601546" cy="1015663"/>
          </a:xfrm>
          <a:prstGeom prst="rect">
            <a:avLst/>
          </a:prstGeom>
          <a:noFill/>
        </p:spPr>
        <p:txBody>
          <a:bodyPr wrap="none" rtlCol="0">
            <a:spAutoFit/>
          </a:bodyPr>
          <a:lstStyle/>
          <a:p>
            <a:r>
              <a:rPr lang="sv-SE" sz="6000" b="1" dirty="0">
                <a:solidFill>
                  <a:srgbClr val="FF0000"/>
                </a:solidFill>
              </a:rPr>
              <a:t>MILJÖ !</a:t>
            </a:r>
          </a:p>
        </p:txBody>
      </p:sp>
      <p:pic>
        <p:nvPicPr>
          <p:cNvPr id="3" name="Bildobjekt 2">
            <a:extLst>
              <a:ext uri="{FF2B5EF4-FFF2-40B4-BE49-F238E27FC236}">
                <a16:creationId xmlns:a16="http://schemas.microsoft.com/office/drawing/2014/main" id="{73F9409B-9DC6-B74C-A90B-D0CE8199FB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853" y="2922481"/>
            <a:ext cx="1880939" cy="1742006"/>
          </a:xfrm>
          <a:prstGeom prst="rect">
            <a:avLst/>
          </a:prstGeom>
        </p:spPr>
      </p:pic>
      <p:pic>
        <p:nvPicPr>
          <p:cNvPr id="4" name="Bildobjekt 3" descr="En bild som visar text&#10;&#10;Automatiskt genererad beskrivning">
            <a:extLst>
              <a:ext uri="{FF2B5EF4-FFF2-40B4-BE49-F238E27FC236}">
                <a16:creationId xmlns:a16="http://schemas.microsoft.com/office/drawing/2014/main" id="{E33C0EA7-DF90-29F5-F073-705F19A30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670" y="3429000"/>
            <a:ext cx="4209013" cy="1039420"/>
          </a:xfrm>
          <a:prstGeom prst="rect">
            <a:avLst/>
          </a:prstGeom>
        </p:spPr>
      </p:pic>
    </p:spTree>
    <p:extLst>
      <p:ext uri="{BB962C8B-B14F-4D97-AF65-F5344CB8AC3E}">
        <p14:creationId xmlns:p14="http://schemas.microsoft.com/office/powerpoint/2010/main" val="2537195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EC9F1001-99C3-68BD-1FBD-E2D6FE8C72F6}"/>
              </a:ext>
            </a:extLst>
          </p:cNvPr>
          <p:cNvSpPr txBox="1"/>
          <p:nvPr/>
        </p:nvSpPr>
        <p:spPr>
          <a:xfrm>
            <a:off x="2343728" y="1209307"/>
            <a:ext cx="6094520" cy="5425140"/>
          </a:xfrm>
          <a:prstGeom prst="rect">
            <a:avLst/>
          </a:prstGeom>
          <a:noFill/>
        </p:spPr>
        <p:txBody>
          <a:bodyPr wrap="square">
            <a:spAutoFit/>
          </a:bodyPr>
          <a:lstStyle/>
          <a:p>
            <a:pPr marL="342900" lvl="0" indent="-342900">
              <a:lnSpc>
                <a:spcPct val="107000"/>
              </a:lnSpc>
              <a:spcAft>
                <a:spcPts val="800"/>
              </a:spcAft>
              <a:buSzPts val="1400"/>
              <a:buFont typeface="Symbol" panose="05050102010706020507" pitchFamily="18" charset="2"/>
              <a:buChar char=""/>
            </a:pPr>
            <a:r>
              <a:rPr lang="sv-SE" kern="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Varje medlem har ett </a:t>
            </a:r>
            <a:r>
              <a:rPr lang="sv-SE" kern="0" dirty="0">
                <a:effectLst/>
                <a:highlight>
                  <a:srgbClr val="FF0000"/>
                </a:highlight>
                <a:latin typeface="Calibri" panose="020F0502020204030204" pitchFamily="34" charset="0"/>
                <a:ea typeface="Times New Roman" panose="02020603050405020304" pitchFamily="18" charset="0"/>
                <a:cs typeface="Calibri" panose="020F0502020204030204" pitchFamily="34" charset="0"/>
              </a:rPr>
              <a:t>personligt</a:t>
            </a:r>
            <a:r>
              <a:rPr lang="sv-SE" kern="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ansvar att följa den miljöpolicy som är fastställd för Båtsällskapet Arken samt de lagar och förordningar som gäller för båtklubbar/båtsällskap. Att bryta mot dessa lagar och regler innebär att du själv får stå för eventuella kostnader som kan bli följden vid en eventuell sanering eller annan påföljd som någon myndighet beslutar om. </a:t>
            </a:r>
          </a:p>
          <a:p>
            <a:pPr marL="342900" lvl="0" indent="-342900">
              <a:lnSpc>
                <a:spcPct val="107000"/>
              </a:lnSpc>
              <a:spcAft>
                <a:spcPts val="800"/>
              </a:spcAft>
              <a:buSzPts val="1400"/>
              <a:buFont typeface="Symbol" panose="05050102010706020507" pitchFamily="18" charset="2"/>
              <a:buChar char=""/>
            </a:pPr>
            <a:r>
              <a:rPr lang="sv-SE" kern="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På klubbområdet är det absolut förbjudet att spilla ut färgrester, olja, lösningsmedel eller någonting annat som är farligt/skadligt för miljön. </a:t>
            </a:r>
          </a:p>
          <a:p>
            <a:pPr marL="342900" lvl="0" indent="-342900">
              <a:lnSpc>
                <a:spcPct val="107000"/>
              </a:lnSpc>
              <a:spcAft>
                <a:spcPts val="800"/>
              </a:spcAft>
              <a:buSzPts val="1400"/>
              <a:buFont typeface="Symbol" panose="05050102010706020507" pitchFamily="18" charset="2"/>
              <a:buChar char=""/>
            </a:pPr>
            <a:r>
              <a:rPr lang="sv-SE" kern="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Varje medlem som hanterar oljor eller andra miljöfarliga kemikalier är skyldig att själv ta hand om detta på lämpligt och tillåtet sätt. Medlemmar ska själva se till att miljöfarliga substanser </a:t>
            </a:r>
            <a:r>
              <a:rPr lang="sv-SE" kern="0" dirty="0">
                <a:highlight>
                  <a:srgbClr val="FFFF00"/>
                </a:highlight>
                <a:latin typeface="Calibri" panose="020F0502020204030204" pitchFamily="34" charset="0"/>
                <a:ea typeface="Times New Roman" panose="02020603050405020304" pitchFamily="18" charset="0"/>
                <a:cs typeface="Calibri" panose="020F0502020204030204" pitchFamily="34" charset="0"/>
              </a:rPr>
              <a:t>deponeras/destrueras</a:t>
            </a:r>
            <a:r>
              <a:rPr lang="sv-SE" kern="0" dirty="0">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 på rätt sätt, eller tas om hand på ett sätt som är tillåtet enligt gällande lagar och regler.</a:t>
            </a:r>
          </a:p>
          <a:p>
            <a:pPr marL="342900" lvl="0" indent="-342900">
              <a:lnSpc>
                <a:spcPct val="107000"/>
              </a:lnSpc>
              <a:spcAft>
                <a:spcPts val="800"/>
              </a:spcAft>
              <a:buSzPts val="1400"/>
              <a:buFont typeface="Symbol" panose="05050102010706020507" pitchFamily="18" charset="2"/>
              <a:buChar char=""/>
            </a:pPr>
            <a:endParaRPr lang="sv-SE" kern="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146" name="Picture 2" descr="Miljöarbete - Uppsala universitet">
            <a:extLst>
              <a:ext uri="{FF2B5EF4-FFF2-40B4-BE49-F238E27FC236}">
                <a16:creationId xmlns:a16="http://schemas.microsoft.com/office/drawing/2014/main" id="{DAC08EEE-A368-1CC5-5D91-8D4E41301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9401" y="2023759"/>
            <a:ext cx="2259628" cy="2810482"/>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9BB253C4-DCBA-EAE6-91D5-1927F0991D6A}"/>
              </a:ext>
            </a:extLst>
          </p:cNvPr>
          <p:cNvSpPr txBox="1"/>
          <p:nvPr/>
        </p:nvSpPr>
        <p:spPr>
          <a:xfrm>
            <a:off x="2588825" y="309034"/>
            <a:ext cx="5105885" cy="584775"/>
          </a:xfrm>
          <a:prstGeom prst="rect">
            <a:avLst/>
          </a:prstGeom>
          <a:noFill/>
        </p:spPr>
        <p:txBody>
          <a:bodyPr wrap="none" rtlCol="0">
            <a:spAutoFit/>
          </a:bodyPr>
          <a:lstStyle/>
          <a:p>
            <a:r>
              <a:rPr lang="sv-SE" sz="3200" dirty="0"/>
              <a:t> Presentation av miljöarbetet </a:t>
            </a:r>
          </a:p>
        </p:txBody>
      </p:sp>
    </p:spTree>
    <p:extLst>
      <p:ext uri="{BB962C8B-B14F-4D97-AF65-F5344CB8AC3E}">
        <p14:creationId xmlns:p14="http://schemas.microsoft.com/office/powerpoint/2010/main" val="1557785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B2C67AB-E159-599C-8E4B-7D6E6AE448BE}"/>
              </a:ext>
            </a:extLst>
          </p:cNvPr>
          <p:cNvSpPr/>
          <p:nvPr/>
        </p:nvSpPr>
        <p:spPr>
          <a:xfrm>
            <a:off x="1793289" y="807868"/>
            <a:ext cx="5379868" cy="452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a:extLst>
              <a:ext uri="{FF2B5EF4-FFF2-40B4-BE49-F238E27FC236}">
                <a16:creationId xmlns:a16="http://schemas.microsoft.com/office/drawing/2014/main" id="{0A0EF470-EA74-41C2-87C4-F25A280FBA78}"/>
              </a:ext>
            </a:extLst>
          </p:cNvPr>
          <p:cNvSpPr txBox="1"/>
          <p:nvPr/>
        </p:nvSpPr>
        <p:spPr>
          <a:xfrm>
            <a:off x="3590086" y="250289"/>
            <a:ext cx="4453083" cy="584775"/>
          </a:xfrm>
          <a:prstGeom prst="rect">
            <a:avLst/>
          </a:prstGeom>
          <a:noFill/>
        </p:spPr>
        <p:txBody>
          <a:bodyPr wrap="square">
            <a:spAutoFit/>
          </a:bodyPr>
          <a:lstStyle/>
          <a:p>
            <a:r>
              <a:rPr lang="sv-SE" sz="3200" dirty="0">
                <a:solidFill>
                  <a:srgbClr val="FF0000"/>
                </a:solidFill>
              </a:rPr>
              <a:t>Mälaren som vattentäkt.</a:t>
            </a:r>
          </a:p>
        </p:txBody>
      </p:sp>
      <p:pic>
        <p:nvPicPr>
          <p:cNvPr id="9" name="Bildobjekt 8" descr="En bild som visar vatten, himmel, utomhus, natur&#10;&#10;Automatiskt genererad beskrivning">
            <a:extLst>
              <a:ext uri="{FF2B5EF4-FFF2-40B4-BE49-F238E27FC236}">
                <a16:creationId xmlns:a16="http://schemas.microsoft.com/office/drawing/2014/main" id="{9A29E690-28A1-DF7F-9595-86011045C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6745" y="807868"/>
            <a:ext cx="6005080" cy="2248095"/>
          </a:xfrm>
          <a:prstGeom prst="rect">
            <a:avLst/>
          </a:prstGeom>
        </p:spPr>
      </p:pic>
      <p:sp>
        <p:nvSpPr>
          <p:cNvPr id="10" name="textruta 9">
            <a:extLst>
              <a:ext uri="{FF2B5EF4-FFF2-40B4-BE49-F238E27FC236}">
                <a16:creationId xmlns:a16="http://schemas.microsoft.com/office/drawing/2014/main" id="{E737C67F-1F9B-B3D6-C1F8-B1C62E4422F4}"/>
              </a:ext>
            </a:extLst>
          </p:cNvPr>
          <p:cNvSpPr txBox="1"/>
          <p:nvPr/>
        </p:nvSpPr>
        <p:spPr>
          <a:xfrm>
            <a:off x="1793289" y="3191807"/>
            <a:ext cx="3158878" cy="369332"/>
          </a:xfrm>
          <a:prstGeom prst="rect">
            <a:avLst/>
          </a:prstGeom>
          <a:noFill/>
        </p:spPr>
        <p:txBody>
          <a:bodyPr wrap="none" rtlCol="0">
            <a:spAutoFit/>
          </a:bodyPr>
          <a:lstStyle/>
          <a:p>
            <a:r>
              <a:rPr lang="sv-SE" dirty="0">
                <a:highlight>
                  <a:srgbClr val="FFFF00"/>
                </a:highlight>
              </a:rPr>
              <a:t>Viktigt att inte förorena vattnet.</a:t>
            </a:r>
          </a:p>
        </p:txBody>
      </p:sp>
      <p:sp>
        <p:nvSpPr>
          <p:cNvPr id="11" name="textruta 10">
            <a:extLst>
              <a:ext uri="{FF2B5EF4-FFF2-40B4-BE49-F238E27FC236}">
                <a16:creationId xmlns:a16="http://schemas.microsoft.com/office/drawing/2014/main" id="{5A7C4EF7-43D7-ED83-4000-066A07036D38}"/>
              </a:ext>
            </a:extLst>
          </p:cNvPr>
          <p:cNvSpPr txBox="1"/>
          <p:nvPr/>
        </p:nvSpPr>
        <p:spPr>
          <a:xfrm>
            <a:off x="1504925" y="3802038"/>
            <a:ext cx="9629367" cy="2031325"/>
          </a:xfrm>
          <a:prstGeom prst="rect">
            <a:avLst/>
          </a:prstGeom>
          <a:noFill/>
        </p:spPr>
        <p:txBody>
          <a:bodyPr wrap="none" rtlCol="0">
            <a:spAutoFit/>
          </a:bodyPr>
          <a:lstStyle/>
          <a:p>
            <a:pPr marL="285750" indent="-285750">
              <a:buFont typeface="Arial" panose="020B0604020202020204" pitchFamily="34" charset="0"/>
              <a:buChar char="•"/>
            </a:pPr>
            <a:r>
              <a:rPr lang="sv-SE" dirty="0"/>
              <a:t>Mälarens vatten är dricksvattenkälla för över två miljoner invånare i Mälardalen med omnejd.</a:t>
            </a:r>
          </a:p>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dirty="0"/>
              <a:t>Mälarens vattenkvalitet är dock sårbar. Utläckage från närsalter från främst </a:t>
            </a:r>
          </a:p>
          <a:p>
            <a:r>
              <a:rPr lang="sv-SE" dirty="0"/>
              <a:t>     åkermark och enskilda avlopp leder till ibland kraftig algblomning som stör reningsprocessen </a:t>
            </a:r>
          </a:p>
          <a:p>
            <a:r>
              <a:rPr lang="sv-SE" dirty="0"/>
              <a:t>     i vattenverken. Även föroreningar från </a:t>
            </a:r>
            <a:r>
              <a:rPr lang="sv-SE" b="1" dirty="0"/>
              <a:t>Båttrafik</a:t>
            </a:r>
            <a:r>
              <a:rPr lang="sv-SE" dirty="0"/>
              <a:t>, industrier, dagvattenutsläpp, renat avloppsvatten </a:t>
            </a:r>
          </a:p>
          <a:p>
            <a:r>
              <a:rPr lang="sv-SE" dirty="0"/>
              <a:t>     med mera hotar vattenkvalitén. Det är mycket viktigt att vi inte förorenar luft, mark, </a:t>
            </a:r>
          </a:p>
          <a:p>
            <a:r>
              <a:rPr lang="sv-SE" dirty="0"/>
              <a:t>     och vatten eftersom föroreningarna förr eller senare kan hamna i vattnets kretslopp. </a:t>
            </a:r>
          </a:p>
        </p:txBody>
      </p:sp>
    </p:spTree>
    <p:extLst>
      <p:ext uri="{BB962C8B-B14F-4D97-AF65-F5344CB8AC3E}">
        <p14:creationId xmlns:p14="http://schemas.microsoft.com/office/powerpoint/2010/main" val="221767531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6528</TotalTime>
  <Words>5198</Words>
  <Application>Microsoft Office PowerPoint</Application>
  <PresentationFormat>Bredbild</PresentationFormat>
  <Paragraphs>436</Paragraphs>
  <Slides>58</Slides>
  <Notes>2</Notes>
  <HiddenSlides>0</HiddenSlides>
  <MMClips>0</MMClips>
  <ScaleCrop>false</ScaleCrop>
  <HeadingPairs>
    <vt:vector size="6" baseType="variant">
      <vt:variant>
        <vt:lpstr>Använt teckensnitt</vt:lpstr>
      </vt:variant>
      <vt:variant>
        <vt:i4>18</vt:i4>
      </vt:variant>
      <vt:variant>
        <vt:lpstr>Tema</vt:lpstr>
      </vt:variant>
      <vt:variant>
        <vt:i4>1</vt:i4>
      </vt:variant>
      <vt:variant>
        <vt:lpstr>Bildrubriker</vt:lpstr>
      </vt:variant>
      <vt:variant>
        <vt:i4>58</vt:i4>
      </vt:variant>
    </vt:vector>
  </HeadingPairs>
  <TitlesOfParts>
    <vt:vector size="77" baseType="lpstr">
      <vt:lpstr>Arial</vt:lpstr>
      <vt:lpstr>Arial</vt:lpstr>
      <vt:lpstr>Arial Black</vt:lpstr>
      <vt:lpstr>Baguet Script</vt:lpstr>
      <vt:lpstr>Calibri</vt:lpstr>
      <vt:lpstr>Calibri Light</vt:lpstr>
      <vt:lpstr>Google Sans</vt:lpstr>
      <vt:lpstr>Lato</vt:lpstr>
      <vt:lpstr>Merriweather</vt:lpstr>
      <vt:lpstr>myriad-pro</vt:lpstr>
      <vt:lpstr>Open Sans</vt:lpstr>
      <vt:lpstr>Poppins</vt:lpstr>
      <vt:lpstr>Roboto</vt:lpstr>
      <vt:lpstr>Source Sans Pro</vt:lpstr>
      <vt:lpstr>Symbol</vt:lpstr>
      <vt:lpstr>Tahoma</vt:lpstr>
      <vt:lpstr>Times New Roman</vt:lpstr>
      <vt:lpstr>TimesNewRomanPSMT</vt:lpstr>
      <vt:lpstr>Office-tema</vt:lpstr>
      <vt:lpstr>PowerPoint-presentation</vt:lpstr>
      <vt:lpstr>Innehåll</vt:lpstr>
      <vt:lpstr>Bakgrund</vt:lpstr>
      <vt:lpstr>Miljöföreskrifter BS Arken</vt:lpstr>
      <vt:lpstr>Miljöpolicy</vt:lpstr>
      <vt:lpstr>Handlingsregler och handlingsplan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El och kablar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NCC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Andersson Thomas</dc:creator>
  <cp:lastModifiedBy>Thomas Andersson</cp:lastModifiedBy>
  <cp:revision>99</cp:revision>
  <cp:lastPrinted>2023-03-09T11:41:13Z</cp:lastPrinted>
  <dcterms:created xsi:type="dcterms:W3CDTF">2023-02-21T06:34:45Z</dcterms:created>
  <dcterms:modified xsi:type="dcterms:W3CDTF">2024-10-24T14:26:24Z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af9d867-5209-455c-a8aa-d350ece4e6a7_Enabled">
    <vt:lpwstr>true</vt:lpwstr>
  </property>
  <property fmtid="{D5CDD505-2E9C-101B-9397-08002B2CF9AE}" pid="3" name="MSIP_Label_3af9d867-5209-455c-a8aa-d350ece4e6a7_SetDate">
    <vt:lpwstr>2024-04-11T05:05:24Z</vt:lpwstr>
  </property>
  <property fmtid="{D5CDD505-2E9C-101B-9397-08002B2CF9AE}" pid="4" name="MSIP_Label_3af9d867-5209-455c-a8aa-d350ece4e6a7_Method">
    <vt:lpwstr>Privileged</vt:lpwstr>
  </property>
  <property fmtid="{D5CDD505-2E9C-101B-9397-08002B2CF9AE}" pid="5" name="MSIP_Label_3af9d867-5209-455c-a8aa-d350ece4e6a7_Name">
    <vt:lpwstr>No NCC label #NL</vt:lpwstr>
  </property>
  <property fmtid="{D5CDD505-2E9C-101B-9397-08002B2CF9AE}" pid="6" name="MSIP_Label_3af9d867-5209-455c-a8aa-d350ece4e6a7_SiteId">
    <vt:lpwstr>d04499d5-2857-4e28-9177-6e949859db83</vt:lpwstr>
  </property>
  <property fmtid="{D5CDD505-2E9C-101B-9397-08002B2CF9AE}" pid="7" name="MSIP_Label_3af9d867-5209-455c-a8aa-d350ece4e6a7_ActionId">
    <vt:lpwstr>d3c07479-2514-46e8-bf9e-520f9e28b071</vt:lpwstr>
  </property>
  <property fmtid="{D5CDD505-2E9C-101B-9397-08002B2CF9AE}" pid="8" name="MSIP_Label_3af9d867-5209-455c-a8aa-d350ece4e6a7_ContentBits">
    <vt:lpwstr>0</vt:lpwstr>
  </property>
</Properties>
</file>